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6" r:id="rId4"/>
    <p:sldId id="260" r:id="rId5"/>
    <p:sldId id="262" r:id="rId6"/>
    <p:sldId id="282" r:id="rId7"/>
    <p:sldId id="283" r:id="rId8"/>
    <p:sldId id="275" r:id="rId9"/>
    <p:sldId id="281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  <p:sldId id="271" r:id="rId19"/>
    <p:sldId id="272" r:id="rId20"/>
    <p:sldId id="273" r:id="rId21"/>
    <p:sldId id="276" r:id="rId22"/>
    <p:sldId id="277" r:id="rId23"/>
    <p:sldId id="278" r:id="rId24"/>
    <p:sldId id="279" r:id="rId25"/>
    <p:sldId id="261" r:id="rId26"/>
    <p:sldId id="258" r:id="rId27"/>
    <p:sldId id="284" r:id="rId28"/>
    <p:sldId id="280" r:id="rId29"/>
    <p:sldId id="285" r:id="rId30"/>
    <p:sldId id="287" r:id="rId3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3F3"/>
    <a:srgbClr val="D4E5F4"/>
    <a:srgbClr val="5D9CD5"/>
    <a:srgbClr val="5899D4"/>
    <a:srgbClr val="609ED6"/>
    <a:srgbClr val="3B87CD"/>
    <a:srgbClr val="5295D2"/>
    <a:srgbClr val="A6C9E8"/>
    <a:srgbClr val="91BCE3"/>
    <a:srgbClr val="85B4D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5" d="100"/>
          <a:sy n="85" d="100"/>
        </p:scale>
        <p:origin x="744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694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921487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65825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50073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73530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5634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717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67462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3871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87473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3862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3CB1F-5CC6-43B7-9CB5-B9E1980CE7BC}" type="datetimeFigureOut">
              <a:rPr lang="zh-CN" altLang="en-US" smtClean="0"/>
              <a:t>2019/5/2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EE06A0-B98F-433D-8371-8AE98B8A736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42475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7937" y="583510"/>
            <a:ext cx="6967358" cy="5287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4514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56521" y="1276108"/>
            <a:ext cx="7700817" cy="4879527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749287" y="530087"/>
            <a:ext cx="18950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224-45 </a:t>
            </a:r>
            <a:r>
              <a:rPr lang="zh-CN" altLang="en-US" dirty="0"/>
              <a:t>远鹏视角</a:t>
            </a:r>
          </a:p>
        </p:txBody>
      </p:sp>
    </p:spTree>
    <p:extLst>
      <p:ext uri="{BB962C8B-B14F-4D97-AF65-F5344CB8AC3E}">
        <p14:creationId xmlns:p14="http://schemas.microsoft.com/office/powerpoint/2010/main" val="35957034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8618" y="1469362"/>
            <a:ext cx="7028571" cy="42952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97493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67517" y="554112"/>
            <a:ext cx="8500210" cy="50250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499522" y="3244334"/>
            <a:ext cx="11929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D:\puteng</a:t>
            </a:r>
          </a:p>
        </p:txBody>
      </p:sp>
    </p:spTree>
    <p:extLst>
      <p:ext uri="{BB962C8B-B14F-4D97-AF65-F5344CB8AC3E}">
        <p14:creationId xmlns:p14="http://schemas.microsoft.com/office/powerpoint/2010/main" val="23606946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尽量不穿浅色衣服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7487" y="1464844"/>
            <a:ext cx="6028571" cy="4352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31682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86476" y="1690688"/>
            <a:ext cx="6619048" cy="40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9744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06825" y="1027906"/>
            <a:ext cx="62651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916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3026" y="477079"/>
            <a:ext cx="7739270" cy="5470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9735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976" y="1027906"/>
            <a:ext cx="7090048" cy="5174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094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0° </a:t>
            </a:r>
            <a:r>
              <a:rPr lang="zh-CN" altLang="en-US" dirty="0"/>
              <a:t>最远垂直距离就是</a:t>
            </a:r>
            <a:r>
              <a:rPr lang="en-US" altLang="zh-CN" dirty="0"/>
              <a:t>8m-9m</a:t>
            </a:r>
            <a:r>
              <a:rPr lang="zh-CN" altLang="en-US" dirty="0"/>
              <a:t>的样子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3972" y="1345958"/>
            <a:ext cx="6944056" cy="4956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8563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54839" y="1127869"/>
            <a:ext cx="7502024" cy="5233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6624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666479" y="1686757"/>
            <a:ext cx="3480046" cy="32758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89429" y="1074198"/>
            <a:ext cx="4900474" cy="22504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流程图: 过程 11"/>
          <p:cNvSpPr/>
          <p:nvPr/>
        </p:nvSpPr>
        <p:spPr>
          <a:xfrm>
            <a:off x="4144753" y="3062794"/>
            <a:ext cx="2600378" cy="523783"/>
          </a:xfrm>
          <a:prstGeom prst="flowChartProcess">
            <a:avLst/>
          </a:prstGeom>
          <a:solidFill>
            <a:srgbClr val="A2FC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4110737" y="3307192"/>
            <a:ext cx="2624871" cy="1723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507037" y="3340998"/>
            <a:ext cx="209524" cy="2285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13823" y="3216841"/>
            <a:ext cx="152381" cy="1904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00000">
            <a:off x="3637876" y="3598625"/>
            <a:ext cx="152381" cy="1904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0000">
            <a:off x="3780433" y="3974080"/>
            <a:ext cx="152381" cy="1904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4034921" y="4309575"/>
            <a:ext cx="152381" cy="19047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4389182" y="4605485"/>
            <a:ext cx="152381" cy="1904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4826229" y="4804594"/>
            <a:ext cx="152381" cy="1904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11" y="4861127"/>
            <a:ext cx="152381" cy="19047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75756" y="3208013"/>
            <a:ext cx="152381" cy="19047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4500000">
            <a:off x="7022746" y="3598626"/>
            <a:ext cx="152381" cy="19047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0">
            <a:off x="6881977" y="3968536"/>
            <a:ext cx="152381" cy="1904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6640371" y="4309576"/>
            <a:ext cx="152381" cy="19047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6287088" y="4614656"/>
            <a:ext cx="152381" cy="19047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840000">
            <a:off x="5829807" y="4804778"/>
            <a:ext cx="152381" cy="190476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H="1">
            <a:off x="3800682" y="3401665"/>
            <a:ext cx="1496809" cy="5150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950577" y="3153666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</a:t>
            </a:r>
            <a:endParaRPr lang="zh-CN" altLang="en-US" sz="1050" dirty="0"/>
          </a:p>
        </p:txBody>
      </p:sp>
      <p:sp>
        <p:nvSpPr>
          <p:cNvPr id="40" name="文本框 39"/>
          <p:cNvSpPr txBox="1"/>
          <p:nvPr/>
        </p:nvSpPr>
        <p:spPr>
          <a:xfrm>
            <a:off x="3059586" y="361155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2</a:t>
            </a:r>
            <a:endParaRPr lang="zh-CN" altLang="en-US" sz="1050" dirty="0"/>
          </a:p>
        </p:txBody>
      </p:sp>
      <p:sp>
        <p:nvSpPr>
          <p:cNvPr id="41" name="文本框 40"/>
          <p:cNvSpPr txBox="1"/>
          <p:nvPr/>
        </p:nvSpPr>
        <p:spPr>
          <a:xfrm>
            <a:off x="3232769" y="4025382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3</a:t>
            </a:r>
            <a:endParaRPr lang="zh-CN" altLang="en-US" sz="1050" dirty="0"/>
          </a:p>
        </p:txBody>
      </p:sp>
      <p:sp>
        <p:nvSpPr>
          <p:cNvPr id="42" name="文本框 41"/>
          <p:cNvSpPr txBox="1"/>
          <p:nvPr/>
        </p:nvSpPr>
        <p:spPr>
          <a:xfrm>
            <a:off x="3510086" y="438561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4</a:t>
            </a:r>
            <a:endParaRPr lang="zh-CN" altLang="en-US" sz="1050" dirty="0"/>
          </a:p>
        </p:txBody>
      </p:sp>
      <p:sp>
        <p:nvSpPr>
          <p:cNvPr id="43" name="文本框 42"/>
          <p:cNvSpPr txBox="1"/>
          <p:nvPr/>
        </p:nvSpPr>
        <p:spPr>
          <a:xfrm>
            <a:off x="3907300" y="467411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5</a:t>
            </a:r>
            <a:endParaRPr lang="zh-CN" altLang="en-US" sz="1050" dirty="0"/>
          </a:p>
        </p:txBody>
      </p:sp>
      <p:sp>
        <p:nvSpPr>
          <p:cNvPr id="44" name="文本框 43"/>
          <p:cNvSpPr txBox="1"/>
          <p:nvPr/>
        </p:nvSpPr>
        <p:spPr>
          <a:xfrm>
            <a:off x="4413779" y="492464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6</a:t>
            </a:r>
            <a:endParaRPr lang="zh-CN" altLang="en-US" sz="1050" dirty="0"/>
          </a:p>
        </p:txBody>
      </p:sp>
      <p:sp>
        <p:nvSpPr>
          <p:cNvPr id="45" name="文本框 44"/>
          <p:cNvSpPr txBox="1"/>
          <p:nvPr/>
        </p:nvSpPr>
        <p:spPr>
          <a:xfrm>
            <a:off x="7022616" y="4066600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11</a:t>
            </a:r>
            <a:endParaRPr lang="zh-CN" altLang="en-US" sz="1050" dirty="0"/>
          </a:p>
        </p:txBody>
      </p:sp>
      <p:sp>
        <p:nvSpPr>
          <p:cNvPr id="46" name="文本框 45"/>
          <p:cNvSpPr txBox="1"/>
          <p:nvPr/>
        </p:nvSpPr>
        <p:spPr>
          <a:xfrm>
            <a:off x="5781460" y="495636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8</a:t>
            </a:r>
            <a:endParaRPr lang="zh-CN" altLang="en-US" sz="1050" dirty="0"/>
          </a:p>
        </p:txBody>
      </p:sp>
      <p:sp>
        <p:nvSpPr>
          <p:cNvPr id="47" name="文本框 46"/>
          <p:cNvSpPr txBox="1"/>
          <p:nvPr/>
        </p:nvSpPr>
        <p:spPr>
          <a:xfrm>
            <a:off x="6314794" y="4761810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9</a:t>
            </a:r>
            <a:endParaRPr lang="zh-CN" altLang="en-US" sz="1050" dirty="0"/>
          </a:p>
        </p:txBody>
      </p:sp>
      <p:sp>
        <p:nvSpPr>
          <p:cNvPr id="48" name="文本框 47"/>
          <p:cNvSpPr txBox="1"/>
          <p:nvPr/>
        </p:nvSpPr>
        <p:spPr>
          <a:xfrm>
            <a:off x="6691520" y="4444028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10</a:t>
            </a:r>
            <a:endParaRPr lang="zh-CN" altLang="en-US" sz="1050" dirty="0"/>
          </a:p>
        </p:txBody>
      </p:sp>
      <p:sp>
        <p:nvSpPr>
          <p:cNvPr id="49" name="文本框 48"/>
          <p:cNvSpPr txBox="1"/>
          <p:nvPr/>
        </p:nvSpPr>
        <p:spPr>
          <a:xfrm>
            <a:off x="5150413" y="5044780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7</a:t>
            </a:r>
            <a:endParaRPr lang="zh-CN" altLang="en-US" sz="1050" dirty="0"/>
          </a:p>
        </p:txBody>
      </p:sp>
      <p:sp>
        <p:nvSpPr>
          <p:cNvPr id="50" name="文本框 49"/>
          <p:cNvSpPr txBox="1"/>
          <p:nvPr/>
        </p:nvSpPr>
        <p:spPr>
          <a:xfrm>
            <a:off x="7239820" y="3611555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12</a:t>
            </a:r>
            <a:endParaRPr lang="zh-CN" altLang="en-US" sz="1050" dirty="0"/>
          </a:p>
        </p:txBody>
      </p:sp>
      <p:sp>
        <p:nvSpPr>
          <p:cNvPr id="51" name="文本框 50"/>
          <p:cNvSpPr txBox="1"/>
          <p:nvPr/>
        </p:nvSpPr>
        <p:spPr>
          <a:xfrm>
            <a:off x="7284942" y="3153666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1’</a:t>
            </a:r>
            <a:endParaRPr lang="zh-CN" altLang="en-US" sz="1050" dirty="0"/>
          </a:p>
        </p:txBody>
      </p:sp>
      <p:sp>
        <p:nvSpPr>
          <p:cNvPr id="56" name="弧形 55"/>
          <p:cNvSpPr/>
          <p:nvPr/>
        </p:nvSpPr>
        <p:spPr>
          <a:xfrm rot="8400000">
            <a:off x="4849194" y="3122937"/>
            <a:ext cx="112115" cy="378285"/>
          </a:xfrm>
          <a:prstGeom prst="arc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640070" y="3307449"/>
            <a:ext cx="261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θ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694452" y="3182054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θ</a:t>
            </a:r>
            <a:r>
              <a:rPr lang="en-US" altLang="zh-CN" sz="1050" dirty="0"/>
              <a:t>=0°</a:t>
            </a:r>
            <a:endParaRPr lang="zh-CN" altLang="en-US" sz="1050" dirty="0"/>
          </a:p>
        </p:txBody>
      </p:sp>
      <p:sp>
        <p:nvSpPr>
          <p:cNvPr id="61" name="文本框 60"/>
          <p:cNvSpPr txBox="1"/>
          <p:nvPr/>
        </p:nvSpPr>
        <p:spPr>
          <a:xfrm>
            <a:off x="3728171" y="3546002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15°</a:t>
            </a:r>
            <a:endParaRPr lang="zh-CN" altLang="en-US" sz="1050" dirty="0"/>
          </a:p>
        </p:txBody>
      </p:sp>
      <p:sp>
        <p:nvSpPr>
          <p:cNvPr id="62" name="文本框 61"/>
          <p:cNvSpPr txBox="1"/>
          <p:nvPr/>
        </p:nvSpPr>
        <p:spPr>
          <a:xfrm>
            <a:off x="3882362" y="3846903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30°</a:t>
            </a:r>
            <a:endParaRPr lang="zh-CN" altLang="en-US" sz="1050" dirty="0"/>
          </a:p>
        </p:txBody>
      </p:sp>
      <p:sp>
        <p:nvSpPr>
          <p:cNvPr id="63" name="文本框 62"/>
          <p:cNvSpPr txBox="1"/>
          <p:nvPr/>
        </p:nvSpPr>
        <p:spPr>
          <a:xfrm>
            <a:off x="4110737" y="4174811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45°</a:t>
            </a:r>
            <a:endParaRPr lang="zh-CN" altLang="en-US" sz="1050" dirty="0"/>
          </a:p>
        </p:txBody>
      </p:sp>
      <p:sp>
        <p:nvSpPr>
          <p:cNvPr id="64" name="文本框 63"/>
          <p:cNvSpPr txBox="1"/>
          <p:nvPr/>
        </p:nvSpPr>
        <p:spPr>
          <a:xfrm>
            <a:off x="4404689" y="4402285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60°</a:t>
            </a:r>
            <a:endParaRPr lang="zh-CN" altLang="en-US" sz="1050" dirty="0"/>
          </a:p>
        </p:txBody>
      </p:sp>
      <p:sp>
        <p:nvSpPr>
          <p:cNvPr id="65" name="文本框 64"/>
          <p:cNvSpPr txBox="1"/>
          <p:nvPr/>
        </p:nvSpPr>
        <p:spPr>
          <a:xfrm>
            <a:off x="4832538" y="4610231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75°</a:t>
            </a:r>
            <a:endParaRPr lang="zh-CN" altLang="en-US" sz="1050" dirty="0"/>
          </a:p>
        </p:txBody>
      </p:sp>
      <p:sp>
        <p:nvSpPr>
          <p:cNvPr id="66" name="文本框 65"/>
          <p:cNvSpPr txBox="1"/>
          <p:nvPr/>
        </p:nvSpPr>
        <p:spPr>
          <a:xfrm>
            <a:off x="5243655" y="4634991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90°</a:t>
            </a:r>
            <a:endParaRPr lang="zh-CN" altLang="en-US" sz="1050" dirty="0"/>
          </a:p>
        </p:txBody>
      </p:sp>
      <p:sp>
        <p:nvSpPr>
          <p:cNvPr id="67" name="文本框 66"/>
          <p:cNvSpPr txBox="1"/>
          <p:nvPr/>
        </p:nvSpPr>
        <p:spPr>
          <a:xfrm>
            <a:off x="5719469" y="4619742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105°</a:t>
            </a:r>
            <a:endParaRPr lang="zh-CN" altLang="en-US" sz="1050" dirty="0"/>
          </a:p>
        </p:txBody>
      </p:sp>
      <p:sp>
        <p:nvSpPr>
          <p:cNvPr id="68" name="文本框 67"/>
          <p:cNvSpPr txBox="1"/>
          <p:nvPr/>
        </p:nvSpPr>
        <p:spPr>
          <a:xfrm>
            <a:off x="6120910" y="4413373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120°</a:t>
            </a:r>
            <a:endParaRPr lang="zh-CN" altLang="en-US" sz="1050" dirty="0"/>
          </a:p>
        </p:txBody>
      </p:sp>
      <p:sp>
        <p:nvSpPr>
          <p:cNvPr id="69" name="文本框 68"/>
          <p:cNvSpPr txBox="1"/>
          <p:nvPr/>
        </p:nvSpPr>
        <p:spPr>
          <a:xfrm>
            <a:off x="6374474" y="4159200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135°</a:t>
            </a:r>
            <a:endParaRPr lang="zh-CN" altLang="en-US" sz="1050" dirty="0"/>
          </a:p>
        </p:txBody>
      </p:sp>
      <p:sp>
        <p:nvSpPr>
          <p:cNvPr id="70" name="文本框 69"/>
          <p:cNvSpPr txBox="1"/>
          <p:nvPr/>
        </p:nvSpPr>
        <p:spPr>
          <a:xfrm>
            <a:off x="6553332" y="3849612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150°</a:t>
            </a:r>
            <a:endParaRPr lang="zh-CN" altLang="en-US" sz="1050" dirty="0"/>
          </a:p>
        </p:txBody>
      </p:sp>
      <p:sp>
        <p:nvSpPr>
          <p:cNvPr id="71" name="文本框 70"/>
          <p:cNvSpPr txBox="1"/>
          <p:nvPr/>
        </p:nvSpPr>
        <p:spPr>
          <a:xfrm>
            <a:off x="6645601" y="3532216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165°</a:t>
            </a:r>
            <a:endParaRPr lang="zh-CN" altLang="en-US" sz="1050" dirty="0"/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5400000">
            <a:off x="7061471" y="3202880"/>
            <a:ext cx="171429" cy="2000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6686632" y="3168484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180°</a:t>
            </a:r>
            <a:endParaRPr lang="zh-CN" altLang="en-US" sz="105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660000">
            <a:off x="7012459" y="2753642"/>
            <a:ext cx="171429" cy="20000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200000">
            <a:off x="6849424" y="2385938"/>
            <a:ext cx="171429" cy="200000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740000">
            <a:off x="6600916" y="2085009"/>
            <a:ext cx="171429" cy="2000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8760000">
            <a:off x="6208007" y="1803306"/>
            <a:ext cx="171429" cy="20000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9780000">
            <a:off x="5834521" y="1654000"/>
            <a:ext cx="171429" cy="20000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5320786" y="1570945"/>
            <a:ext cx="171429" cy="20000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2300000">
            <a:off x="4838406" y="1654001"/>
            <a:ext cx="171429" cy="200000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2900000">
            <a:off x="4427614" y="1815231"/>
            <a:ext cx="171429" cy="20000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3920000">
            <a:off x="4083188" y="2061046"/>
            <a:ext cx="171429" cy="200000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6663573" y="2755677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195°</a:t>
            </a:r>
            <a:endParaRPr lang="zh-CN" altLang="en-US" sz="1050" dirty="0"/>
          </a:p>
        </p:txBody>
      </p:sp>
      <p:sp>
        <p:nvSpPr>
          <p:cNvPr id="110" name="文本框 109"/>
          <p:cNvSpPr txBox="1"/>
          <p:nvPr/>
        </p:nvSpPr>
        <p:spPr>
          <a:xfrm>
            <a:off x="6510767" y="2402270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210°</a:t>
            </a:r>
            <a:endParaRPr lang="zh-CN" altLang="en-US" sz="1050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241616" y="2123969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225°</a:t>
            </a:r>
            <a:endParaRPr lang="zh-CN" altLang="en-US" sz="1050" dirty="0"/>
          </a:p>
        </p:txBody>
      </p:sp>
      <p:sp>
        <p:nvSpPr>
          <p:cNvPr id="112" name="文本框 111"/>
          <p:cNvSpPr txBox="1"/>
          <p:nvPr/>
        </p:nvSpPr>
        <p:spPr>
          <a:xfrm>
            <a:off x="5933559" y="1914808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/>
              <a:t>240°</a:t>
            </a:r>
            <a:endParaRPr lang="zh-CN" altLang="en-US" sz="1050" dirty="0"/>
          </a:p>
        </p:txBody>
      </p:sp>
      <p:sp>
        <p:nvSpPr>
          <p:cNvPr id="113" name="文本框 112"/>
          <p:cNvSpPr txBox="1"/>
          <p:nvPr/>
        </p:nvSpPr>
        <p:spPr>
          <a:xfrm>
            <a:off x="5604434" y="1762464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255°</a:t>
            </a:r>
            <a:endParaRPr lang="zh-CN" altLang="en-US" sz="105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5196985" y="1699630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270°</a:t>
            </a:r>
            <a:endParaRPr lang="zh-CN" altLang="en-US" sz="1050" dirty="0"/>
          </a:p>
        </p:txBody>
      </p:sp>
      <p:sp>
        <p:nvSpPr>
          <p:cNvPr id="115" name="文本框 114"/>
          <p:cNvSpPr txBox="1"/>
          <p:nvPr/>
        </p:nvSpPr>
        <p:spPr>
          <a:xfrm>
            <a:off x="4730085" y="1778020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285°</a:t>
            </a:r>
            <a:endParaRPr lang="zh-CN" altLang="en-US" sz="1050" dirty="0"/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4640000">
            <a:off x="3829145" y="2377885"/>
            <a:ext cx="171429" cy="200000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4940000">
            <a:off x="3668806" y="2742528"/>
            <a:ext cx="171429" cy="200000"/>
          </a:xfrm>
          <a:prstGeom prst="rect">
            <a:avLst/>
          </a:prstGeom>
        </p:spPr>
      </p:pic>
      <p:sp>
        <p:nvSpPr>
          <p:cNvPr id="118" name="文本框 117"/>
          <p:cNvSpPr txBox="1"/>
          <p:nvPr/>
        </p:nvSpPr>
        <p:spPr>
          <a:xfrm>
            <a:off x="4385317" y="1931093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300°</a:t>
            </a:r>
            <a:endParaRPr lang="zh-CN" altLang="en-US" sz="1050" dirty="0"/>
          </a:p>
        </p:txBody>
      </p:sp>
      <p:sp>
        <p:nvSpPr>
          <p:cNvPr id="119" name="文本框 118"/>
          <p:cNvSpPr txBox="1"/>
          <p:nvPr/>
        </p:nvSpPr>
        <p:spPr>
          <a:xfrm>
            <a:off x="4175645" y="2122450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315°</a:t>
            </a:r>
            <a:endParaRPr lang="zh-CN" altLang="en-US" sz="1050" dirty="0"/>
          </a:p>
        </p:txBody>
      </p:sp>
      <p:sp>
        <p:nvSpPr>
          <p:cNvPr id="120" name="文本框 119"/>
          <p:cNvSpPr txBox="1"/>
          <p:nvPr/>
        </p:nvSpPr>
        <p:spPr>
          <a:xfrm>
            <a:off x="3912167" y="2347663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330°</a:t>
            </a:r>
            <a:endParaRPr lang="zh-CN" altLang="en-US" sz="1050" dirty="0"/>
          </a:p>
        </p:txBody>
      </p:sp>
      <p:sp>
        <p:nvSpPr>
          <p:cNvPr id="122" name="文本框 121"/>
          <p:cNvSpPr txBox="1"/>
          <p:nvPr/>
        </p:nvSpPr>
        <p:spPr>
          <a:xfrm>
            <a:off x="3801253" y="2662415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345°</a:t>
            </a:r>
            <a:endParaRPr lang="zh-CN" altLang="en-US" sz="105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7152966" y="2662415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2’</a:t>
            </a:r>
            <a:endParaRPr lang="zh-CN" altLang="en-US" sz="1050" dirty="0"/>
          </a:p>
        </p:txBody>
      </p:sp>
      <p:sp>
        <p:nvSpPr>
          <p:cNvPr id="124" name="文本框 123"/>
          <p:cNvSpPr txBox="1"/>
          <p:nvPr/>
        </p:nvSpPr>
        <p:spPr>
          <a:xfrm>
            <a:off x="6936568" y="2234492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3’</a:t>
            </a:r>
            <a:endParaRPr lang="zh-CN" altLang="en-US" sz="105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6690048" y="1920624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4’</a:t>
            </a:r>
            <a:endParaRPr lang="zh-CN" altLang="en-US" sz="105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6209152" y="1569005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5’</a:t>
            </a:r>
            <a:endParaRPr lang="zh-CN" altLang="en-US" sz="1050" dirty="0"/>
          </a:p>
        </p:txBody>
      </p:sp>
      <p:sp>
        <p:nvSpPr>
          <p:cNvPr id="127" name="文本框 126"/>
          <p:cNvSpPr txBox="1"/>
          <p:nvPr/>
        </p:nvSpPr>
        <p:spPr>
          <a:xfrm>
            <a:off x="5719469" y="1422464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6’</a:t>
            </a:r>
            <a:endParaRPr lang="zh-CN" altLang="en-US" sz="105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5161196" y="1301162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7’</a:t>
            </a:r>
            <a:endParaRPr lang="zh-CN" altLang="en-US" sz="105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4594098" y="1403853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8’</a:t>
            </a:r>
            <a:endParaRPr lang="zh-CN" altLang="en-US" sz="1050" dirty="0"/>
          </a:p>
        </p:txBody>
      </p:sp>
      <p:sp>
        <p:nvSpPr>
          <p:cNvPr id="130" name="文本框 129"/>
          <p:cNvSpPr txBox="1"/>
          <p:nvPr/>
        </p:nvSpPr>
        <p:spPr>
          <a:xfrm>
            <a:off x="4129226" y="1579542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9’</a:t>
            </a:r>
            <a:endParaRPr lang="zh-CN" altLang="en-US" sz="1050" dirty="0"/>
          </a:p>
        </p:txBody>
      </p:sp>
      <p:sp>
        <p:nvSpPr>
          <p:cNvPr id="131" name="文本框 130"/>
          <p:cNvSpPr txBox="1"/>
          <p:nvPr/>
        </p:nvSpPr>
        <p:spPr>
          <a:xfrm>
            <a:off x="3521327" y="1921451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10’</a:t>
            </a:r>
            <a:endParaRPr lang="zh-CN" altLang="en-US" sz="1050" dirty="0"/>
          </a:p>
        </p:txBody>
      </p:sp>
      <p:sp>
        <p:nvSpPr>
          <p:cNvPr id="132" name="文本框 131"/>
          <p:cNvSpPr txBox="1"/>
          <p:nvPr/>
        </p:nvSpPr>
        <p:spPr>
          <a:xfrm>
            <a:off x="3283315" y="2262021"/>
            <a:ext cx="949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Cam11’</a:t>
            </a:r>
            <a:endParaRPr lang="zh-CN" altLang="en-US" sz="1050" dirty="0"/>
          </a:p>
        </p:txBody>
      </p:sp>
      <p:sp>
        <p:nvSpPr>
          <p:cNvPr id="133" name="文本框 132"/>
          <p:cNvSpPr txBox="1"/>
          <p:nvPr/>
        </p:nvSpPr>
        <p:spPr>
          <a:xfrm>
            <a:off x="3040878" y="2673559"/>
            <a:ext cx="949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Cam12’</a:t>
            </a:r>
            <a:endParaRPr lang="zh-CN" altLang="en-US" sz="1050" dirty="0"/>
          </a:p>
        </p:txBody>
      </p:sp>
      <p:sp>
        <p:nvSpPr>
          <p:cNvPr id="134" name="文本框 133"/>
          <p:cNvSpPr txBox="1"/>
          <p:nvPr/>
        </p:nvSpPr>
        <p:spPr>
          <a:xfrm>
            <a:off x="4336387" y="543677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视角定义及摄像头安置</a:t>
            </a:r>
          </a:p>
        </p:txBody>
      </p:sp>
      <p:cxnSp>
        <p:nvCxnSpPr>
          <p:cNvPr id="136" name="直接连接符 135"/>
          <p:cNvCxnSpPr/>
          <p:nvPr/>
        </p:nvCxnSpPr>
        <p:spPr>
          <a:xfrm flipH="1">
            <a:off x="4380906" y="3242014"/>
            <a:ext cx="2168878" cy="0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/>
          <p:nvPr/>
        </p:nvCxnSpPr>
        <p:spPr>
          <a:xfrm flipV="1">
            <a:off x="4299781" y="3357877"/>
            <a:ext cx="2190347" cy="28139"/>
          </a:xfrm>
          <a:prstGeom prst="line">
            <a:avLst/>
          </a:prstGeom>
          <a:ln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4232056" y="2719809"/>
            <a:ext cx="3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49" name="文本框 148"/>
          <p:cNvSpPr txBox="1"/>
          <p:nvPr/>
        </p:nvSpPr>
        <p:spPr>
          <a:xfrm>
            <a:off x="6303459" y="2704707"/>
            <a:ext cx="3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54" y="3078392"/>
            <a:ext cx="209524" cy="228571"/>
          </a:xfrm>
          <a:prstGeom prst="rect">
            <a:avLst/>
          </a:prstGeom>
        </p:spPr>
      </p:pic>
      <p:cxnSp>
        <p:nvCxnSpPr>
          <p:cNvPr id="152" name="直接连接符 151"/>
          <p:cNvCxnSpPr/>
          <p:nvPr/>
        </p:nvCxnSpPr>
        <p:spPr>
          <a:xfrm>
            <a:off x="4409218" y="3064181"/>
            <a:ext cx="5083" cy="4993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6446731" y="3070262"/>
            <a:ext cx="5083" cy="4993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图片 1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730" y="5013960"/>
            <a:ext cx="1009524" cy="742857"/>
          </a:xfrm>
          <a:prstGeom prst="rect">
            <a:avLst/>
          </a:prstGeom>
        </p:spPr>
      </p:pic>
      <p:sp>
        <p:nvSpPr>
          <p:cNvPr id="156" name="文本框 155"/>
          <p:cNvSpPr txBox="1"/>
          <p:nvPr/>
        </p:nvSpPr>
        <p:spPr>
          <a:xfrm>
            <a:off x="7288271" y="4821297"/>
            <a:ext cx="82747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50" dirty="0"/>
              <a:t>半径</a:t>
            </a:r>
            <a:r>
              <a:rPr lang="en-US" altLang="zh-CN" sz="1050" dirty="0"/>
              <a:t>=4.5m</a:t>
            </a:r>
            <a:endParaRPr lang="zh-CN" altLang="en-US" sz="1050" dirty="0"/>
          </a:p>
        </p:txBody>
      </p:sp>
      <p:cxnSp>
        <p:nvCxnSpPr>
          <p:cNvPr id="97" name="直接连接符 96">
            <a:extLst>
              <a:ext uri="{FF2B5EF4-FFF2-40B4-BE49-F238E27FC236}">
                <a16:creationId xmlns:a16="http://schemas.microsoft.com/office/drawing/2014/main" id="{EA7F1930-1D07-42F8-86D6-FB78EE0432D5}"/>
              </a:ext>
            </a:extLst>
          </p:cNvPr>
          <p:cNvCxnSpPr/>
          <p:nvPr/>
        </p:nvCxnSpPr>
        <p:spPr>
          <a:xfrm>
            <a:off x="5395752" y="3338976"/>
            <a:ext cx="10750" cy="171262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477658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P720</a:t>
            </a:r>
            <a:r>
              <a:rPr lang="zh-CN" altLang="en-US" dirty="0"/>
              <a:t>后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22239" y="1825625"/>
            <a:ext cx="554752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315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0614" y="1750044"/>
            <a:ext cx="6133333" cy="4019048"/>
          </a:xfrm>
          <a:prstGeom prst="rect">
            <a:avLst/>
          </a:prstGeom>
        </p:spPr>
      </p:pic>
      <p:pic>
        <p:nvPicPr>
          <p:cNvPr id="12" name="内容占位符 11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50289" y="2081322"/>
            <a:ext cx="5969143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260" y="2469590"/>
            <a:ext cx="5497735" cy="370817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105-285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552591" y="2349373"/>
            <a:ext cx="125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1600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1200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3135171" y="2173144"/>
            <a:ext cx="11320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1024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768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6602" y="2731060"/>
            <a:ext cx="13388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有异常超过</a:t>
            </a:r>
            <a:endParaRPr lang="en-US" altLang="zh-CN" dirty="0"/>
          </a:p>
          <a:p>
            <a:r>
              <a:rPr lang="en-US" altLang="zh-CN" dirty="0"/>
              <a:t>1920×1080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9136" y="2795027"/>
            <a:ext cx="6114286" cy="4390476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6602" y="3377391"/>
            <a:ext cx="6135725" cy="3542651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3694555" y="1751885"/>
            <a:ext cx="1996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有异常多 </a:t>
            </a:r>
            <a:r>
              <a:rPr lang="en-US" altLang="zh-CN" dirty="0"/>
              <a:t>800</a:t>
            </a:r>
            <a:r>
              <a:rPr lang="zh-CN" altLang="en-US" dirty="0"/>
              <a:t>*</a:t>
            </a:r>
            <a:r>
              <a:rPr lang="en-US" altLang="zh-CN" dirty="0"/>
              <a:t>600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5227032" y="1388825"/>
            <a:ext cx="2058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有异常多  </a:t>
            </a:r>
            <a:r>
              <a:rPr lang="en-US" altLang="zh-CN" dirty="0"/>
              <a:t>768</a:t>
            </a:r>
            <a:r>
              <a:rPr lang="zh-CN" altLang="en-US" dirty="0"/>
              <a:t>*</a:t>
            </a:r>
            <a:r>
              <a:rPr lang="en-US" altLang="zh-CN" dirty="0"/>
              <a:t>576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5349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905" y="1690688"/>
            <a:ext cx="6076190" cy="417142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105-285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243" y="2391424"/>
            <a:ext cx="6102625" cy="40480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 flipH="1">
            <a:off x="721580" y="1921565"/>
            <a:ext cx="252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640</a:t>
            </a:r>
            <a:r>
              <a:rPr lang="zh-CN" altLang="en-US" dirty="0"/>
              <a:t>*</a:t>
            </a:r>
            <a:r>
              <a:rPr lang="en-US" altLang="zh-CN" dirty="0"/>
              <a:t>480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 flipH="1">
            <a:off x="3246783" y="1252129"/>
            <a:ext cx="25252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320</a:t>
            </a:r>
            <a:r>
              <a:rPr lang="zh-CN" altLang="en-US" dirty="0"/>
              <a:t>*</a:t>
            </a:r>
            <a:r>
              <a:rPr lang="en-US" altLang="zh-CN" dirty="0"/>
              <a:t>240</a:t>
            </a:r>
            <a:endParaRPr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7480705" y="1240603"/>
            <a:ext cx="21643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模型输入是</a:t>
            </a:r>
            <a:r>
              <a:rPr lang="en-US" altLang="zh-CN" dirty="0"/>
              <a:t>368</a:t>
            </a:r>
            <a:r>
              <a:rPr lang="zh-CN" altLang="en-US" dirty="0"/>
              <a:t>*</a:t>
            </a:r>
            <a:r>
              <a:rPr lang="en-US" altLang="zh-CN" dirty="0"/>
              <a:t>368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7220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华为手机 </a:t>
            </a:r>
            <a:r>
              <a:rPr lang="en-US" altLang="zh-CN" dirty="0"/>
              <a:t>120-300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24390" y="1968119"/>
            <a:ext cx="6114286" cy="410476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943553" y="1644738"/>
            <a:ext cx="3026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华为手机 </a:t>
            </a:r>
            <a:r>
              <a:rPr lang="en-US" altLang="zh-CN" dirty="0"/>
              <a:t>120-300</a:t>
            </a:r>
            <a:r>
              <a:rPr lang="en-US" altLang="zh-CN" dirty="0">
                <a:solidFill>
                  <a:srgbClr val="FF0000"/>
                </a:solidFill>
              </a:rPr>
              <a:t> 1024</a:t>
            </a:r>
            <a:r>
              <a:rPr lang="zh-CN" altLang="en-US" dirty="0">
                <a:solidFill>
                  <a:srgbClr val="FF0000"/>
                </a:solidFill>
              </a:rPr>
              <a:t>*</a:t>
            </a:r>
            <a:r>
              <a:rPr lang="en-US" altLang="zh-CN" dirty="0">
                <a:solidFill>
                  <a:srgbClr val="FF0000"/>
                </a:solidFill>
              </a:rPr>
              <a:t>768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3312" y="2524221"/>
            <a:ext cx="5497735" cy="370817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9978" y="2154889"/>
            <a:ext cx="21066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apple</a:t>
            </a:r>
            <a:r>
              <a:rPr lang="zh-CN" altLang="en-US" dirty="0"/>
              <a:t>手机 </a:t>
            </a:r>
            <a:r>
              <a:rPr lang="en-US" altLang="zh-CN" dirty="0"/>
              <a:t>120-300</a:t>
            </a:r>
            <a:endParaRPr lang="zh-CN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8018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90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56328" y="1980233"/>
            <a:ext cx="7229654" cy="4351338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2556" y="2188713"/>
            <a:ext cx="6152381" cy="4142857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28" y="2188714"/>
            <a:ext cx="4048085" cy="41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73053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666479" y="1686757"/>
            <a:ext cx="3480046" cy="32758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89429" y="1074198"/>
            <a:ext cx="4900474" cy="22504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过程 10"/>
          <p:cNvSpPr/>
          <p:nvPr/>
        </p:nvSpPr>
        <p:spPr>
          <a:xfrm>
            <a:off x="-2845894" y="3387329"/>
            <a:ext cx="5122416" cy="225048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过程 11"/>
          <p:cNvSpPr/>
          <p:nvPr/>
        </p:nvSpPr>
        <p:spPr>
          <a:xfrm>
            <a:off x="4144753" y="3062794"/>
            <a:ext cx="2600378" cy="523783"/>
          </a:xfrm>
          <a:prstGeom prst="flowChartProcess">
            <a:avLst/>
          </a:prstGeom>
          <a:solidFill>
            <a:srgbClr val="A2FC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/>
          <p:cNvCxnSpPr/>
          <p:nvPr/>
        </p:nvCxnSpPr>
        <p:spPr>
          <a:xfrm>
            <a:off x="4110737" y="3307192"/>
            <a:ext cx="2624871" cy="17237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613823" y="3216841"/>
            <a:ext cx="152381" cy="1904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4500000">
            <a:off x="3637876" y="3598625"/>
            <a:ext cx="152381" cy="1904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3600000">
            <a:off x="3780433" y="3974080"/>
            <a:ext cx="152381" cy="1904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700000">
            <a:off x="4034921" y="4309575"/>
            <a:ext cx="152381" cy="19047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">
            <a:off x="4389182" y="4605485"/>
            <a:ext cx="152381" cy="1904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900000">
            <a:off x="4826229" y="4804594"/>
            <a:ext cx="152381" cy="1904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311" y="4861127"/>
            <a:ext cx="152381" cy="19047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075756" y="3208013"/>
            <a:ext cx="152381" cy="19047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4500000">
            <a:off x="7022746" y="3598626"/>
            <a:ext cx="152381" cy="19047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000000">
            <a:off x="6881977" y="3968536"/>
            <a:ext cx="152381" cy="1904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2700000">
            <a:off x="6640371" y="4309576"/>
            <a:ext cx="152381" cy="19047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1260000">
            <a:off x="6287088" y="4614656"/>
            <a:ext cx="152381" cy="19047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-840000">
            <a:off x="5829807" y="4804778"/>
            <a:ext cx="152381" cy="190476"/>
          </a:xfrm>
          <a:prstGeom prst="rect">
            <a:avLst/>
          </a:prstGeom>
        </p:spPr>
      </p:pic>
      <p:cxnSp>
        <p:nvCxnSpPr>
          <p:cNvPr id="36" name="直接连接符 35"/>
          <p:cNvCxnSpPr/>
          <p:nvPr/>
        </p:nvCxnSpPr>
        <p:spPr>
          <a:xfrm flipH="1">
            <a:off x="3800682" y="3401665"/>
            <a:ext cx="1496809" cy="515019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2950577" y="3153666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</a:t>
            </a:r>
            <a:endParaRPr lang="zh-CN" altLang="en-US" sz="1050" dirty="0"/>
          </a:p>
        </p:txBody>
      </p:sp>
      <p:sp>
        <p:nvSpPr>
          <p:cNvPr id="40" name="文本框 39"/>
          <p:cNvSpPr txBox="1"/>
          <p:nvPr/>
        </p:nvSpPr>
        <p:spPr>
          <a:xfrm>
            <a:off x="3059586" y="361155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2</a:t>
            </a:r>
            <a:endParaRPr lang="zh-CN" altLang="en-US" sz="1050" dirty="0"/>
          </a:p>
        </p:txBody>
      </p:sp>
      <p:sp>
        <p:nvSpPr>
          <p:cNvPr id="41" name="文本框 40"/>
          <p:cNvSpPr txBox="1"/>
          <p:nvPr/>
        </p:nvSpPr>
        <p:spPr>
          <a:xfrm>
            <a:off x="3232769" y="4025382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3</a:t>
            </a:r>
            <a:endParaRPr lang="zh-CN" altLang="en-US" sz="1050" dirty="0"/>
          </a:p>
        </p:txBody>
      </p:sp>
      <p:sp>
        <p:nvSpPr>
          <p:cNvPr id="42" name="文本框 41"/>
          <p:cNvSpPr txBox="1"/>
          <p:nvPr/>
        </p:nvSpPr>
        <p:spPr>
          <a:xfrm>
            <a:off x="3510086" y="438561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4</a:t>
            </a:r>
            <a:endParaRPr lang="zh-CN" altLang="en-US" sz="1050" dirty="0"/>
          </a:p>
        </p:txBody>
      </p:sp>
      <p:sp>
        <p:nvSpPr>
          <p:cNvPr id="43" name="文本框 42"/>
          <p:cNvSpPr txBox="1"/>
          <p:nvPr/>
        </p:nvSpPr>
        <p:spPr>
          <a:xfrm>
            <a:off x="3907300" y="467411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5</a:t>
            </a:r>
            <a:endParaRPr lang="zh-CN" altLang="en-US" sz="1050" dirty="0"/>
          </a:p>
        </p:txBody>
      </p:sp>
      <p:sp>
        <p:nvSpPr>
          <p:cNvPr id="44" name="文本框 43"/>
          <p:cNvSpPr txBox="1"/>
          <p:nvPr/>
        </p:nvSpPr>
        <p:spPr>
          <a:xfrm>
            <a:off x="4413779" y="492464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6</a:t>
            </a:r>
            <a:endParaRPr lang="zh-CN" altLang="en-US" sz="1050" dirty="0"/>
          </a:p>
        </p:txBody>
      </p:sp>
      <p:sp>
        <p:nvSpPr>
          <p:cNvPr id="45" name="文本框 44"/>
          <p:cNvSpPr txBox="1"/>
          <p:nvPr/>
        </p:nvSpPr>
        <p:spPr>
          <a:xfrm>
            <a:off x="7022616" y="4066600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11</a:t>
            </a:r>
            <a:endParaRPr lang="zh-CN" altLang="en-US" sz="1050" dirty="0"/>
          </a:p>
        </p:txBody>
      </p:sp>
      <p:sp>
        <p:nvSpPr>
          <p:cNvPr id="46" name="文本框 45"/>
          <p:cNvSpPr txBox="1"/>
          <p:nvPr/>
        </p:nvSpPr>
        <p:spPr>
          <a:xfrm>
            <a:off x="5781460" y="495636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8</a:t>
            </a:r>
            <a:endParaRPr lang="zh-CN" altLang="en-US" sz="1050" dirty="0"/>
          </a:p>
        </p:txBody>
      </p:sp>
      <p:sp>
        <p:nvSpPr>
          <p:cNvPr id="47" name="文本框 46"/>
          <p:cNvSpPr txBox="1"/>
          <p:nvPr/>
        </p:nvSpPr>
        <p:spPr>
          <a:xfrm>
            <a:off x="6314794" y="4761810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9</a:t>
            </a:r>
            <a:endParaRPr lang="zh-CN" altLang="en-US" sz="1050" dirty="0"/>
          </a:p>
        </p:txBody>
      </p:sp>
      <p:sp>
        <p:nvSpPr>
          <p:cNvPr id="48" name="文本框 47"/>
          <p:cNvSpPr txBox="1"/>
          <p:nvPr/>
        </p:nvSpPr>
        <p:spPr>
          <a:xfrm>
            <a:off x="6691520" y="4444028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10</a:t>
            </a:r>
            <a:endParaRPr lang="zh-CN" altLang="en-US" sz="1050" dirty="0"/>
          </a:p>
        </p:txBody>
      </p:sp>
      <p:sp>
        <p:nvSpPr>
          <p:cNvPr id="49" name="文本框 48"/>
          <p:cNvSpPr txBox="1"/>
          <p:nvPr/>
        </p:nvSpPr>
        <p:spPr>
          <a:xfrm>
            <a:off x="5150413" y="5044780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7</a:t>
            </a:r>
            <a:endParaRPr lang="zh-CN" altLang="en-US" sz="1050" dirty="0"/>
          </a:p>
        </p:txBody>
      </p:sp>
      <p:sp>
        <p:nvSpPr>
          <p:cNvPr id="50" name="文本框 49"/>
          <p:cNvSpPr txBox="1"/>
          <p:nvPr/>
        </p:nvSpPr>
        <p:spPr>
          <a:xfrm>
            <a:off x="7239820" y="3611555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12</a:t>
            </a:r>
            <a:endParaRPr lang="zh-CN" altLang="en-US" sz="1050" dirty="0"/>
          </a:p>
        </p:txBody>
      </p:sp>
      <p:sp>
        <p:nvSpPr>
          <p:cNvPr id="51" name="文本框 50"/>
          <p:cNvSpPr txBox="1"/>
          <p:nvPr/>
        </p:nvSpPr>
        <p:spPr>
          <a:xfrm>
            <a:off x="7284942" y="3153666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1’</a:t>
            </a:r>
            <a:endParaRPr lang="zh-CN" altLang="en-US" sz="1050" dirty="0"/>
          </a:p>
        </p:txBody>
      </p:sp>
      <p:sp>
        <p:nvSpPr>
          <p:cNvPr id="56" name="弧形 55"/>
          <p:cNvSpPr/>
          <p:nvPr/>
        </p:nvSpPr>
        <p:spPr>
          <a:xfrm rot="8400000">
            <a:off x="4849194" y="3122937"/>
            <a:ext cx="112115" cy="378285"/>
          </a:xfrm>
          <a:prstGeom prst="arc">
            <a:avLst/>
          </a:prstGeom>
          <a:ln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文本框 56"/>
          <p:cNvSpPr txBox="1"/>
          <p:nvPr/>
        </p:nvSpPr>
        <p:spPr>
          <a:xfrm>
            <a:off x="4640070" y="3307449"/>
            <a:ext cx="26161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θ</a:t>
            </a:r>
            <a:endParaRPr lang="zh-CN" altLang="en-US" sz="1050" dirty="0">
              <a:solidFill>
                <a:srgbClr val="FF0000"/>
              </a:solidFill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3694452" y="3182054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0000"/>
                </a:solidFill>
              </a:rPr>
              <a:t>θ</a:t>
            </a:r>
            <a:r>
              <a:rPr lang="en-US" altLang="zh-CN" sz="1050" dirty="0"/>
              <a:t>=0°</a:t>
            </a:r>
            <a:endParaRPr lang="zh-CN" altLang="en-US" sz="1050" dirty="0"/>
          </a:p>
        </p:txBody>
      </p:sp>
      <p:sp>
        <p:nvSpPr>
          <p:cNvPr id="61" name="文本框 60"/>
          <p:cNvSpPr txBox="1"/>
          <p:nvPr/>
        </p:nvSpPr>
        <p:spPr>
          <a:xfrm>
            <a:off x="3728171" y="3546002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15°</a:t>
            </a:r>
            <a:endParaRPr lang="zh-CN" altLang="en-US" sz="1050" dirty="0"/>
          </a:p>
        </p:txBody>
      </p:sp>
      <p:sp>
        <p:nvSpPr>
          <p:cNvPr id="62" name="文本框 61"/>
          <p:cNvSpPr txBox="1"/>
          <p:nvPr/>
        </p:nvSpPr>
        <p:spPr>
          <a:xfrm>
            <a:off x="3882362" y="3846903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30°</a:t>
            </a:r>
            <a:endParaRPr lang="zh-CN" altLang="en-US" sz="1050" dirty="0"/>
          </a:p>
        </p:txBody>
      </p:sp>
      <p:sp>
        <p:nvSpPr>
          <p:cNvPr id="63" name="文本框 62"/>
          <p:cNvSpPr txBox="1"/>
          <p:nvPr/>
        </p:nvSpPr>
        <p:spPr>
          <a:xfrm>
            <a:off x="4110737" y="4174811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45°</a:t>
            </a:r>
            <a:endParaRPr lang="zh-CN" altLang="en-US" sz="1050" dirty="0"/>
          </a:p>
        </p:txBody>
      </p:sp>
      <p:sp>
        <p:nvSpPr>
          <p:cNvPr id="64" name="文本框 63"/>
          <p:cNvSpPr txBox="1"/>
          <p:nvPr/>
        </p:nvSpPr>
        <p:spPr>
          <a:xfrm>
            <a:off x="4404689" y="4402285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60°</a:t>
            </a:r>
            <a:endParaRPr lang="zh-CN" altLang="en-US" sz="1050" dirty="0"/>
          </a:p>
        </p:txBody>
      </p:sp>
      <p:sp>
        <p:nvSpPr>
          <p:cNvPr id="65" name="文本框 64"/>
          <p:cNvSpPr txBox="1"/>
          <p:nvPr/>
        </p:nvSpPr>
        <p:spPr>
          <a:xfrm>
            <a:off x="4832538" y="4610231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75°</a:t>
            </a:r>
            <a:endParaRPr lang="zh-CN" altLang="en-US" sz="1050" dirty="0"/>
          </a:p>
        </p:txBody>
      </p:sp>
      <p:sp>
        <p:nvSpPr>
          <p:cNvPr id="66" name="文本框 65"/>
          <p:cNvSpPr txBox="1"/>
          <p:nvPr/>
        </p:nvSpPr>
        <p:spPr>
          <a:xfrm>
            <a:off x="5243655" y="4634991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90°</a:t>
            </a:r>
            <a:endParaRPr lang="zh-CN" altLang="en-US" sz="1050" dirty="0"/>
          </a:p>
        </p:txBody>
      </p:sp>
      <p:sp>
        <p:nvSpPr>
          <p:cNvPr id="67" name="文本框 66"/>
          <p:cNvSpPr txBox="1"/>
          <p:nvPr/>
        </p:nvSpPr>
        <p:spPr>
          <a:xfrm>
            <a:off x="5719469" y="4619742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105°</a:t>
            </a:r>
            <a:endParaRPr lang="zh-CN" altLang="en-US" sz="1050" dirty="0"/>
          </a:p>
        </p:txBody>
      </p:sp>
      <p:sp>
        <p:nvSpPr>
          <p:cNvPr id="68" name="文本框 67"/>
          <p:cNvSpPr txBox="1"/>
          <p:nvPr/>
        </p:nvSpPr>
        <p:spPr>
          <a:xfrm>
            <a:off x="6120910" y="4413373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120°</a:t>
            </a:r>
            <a:endParaRPr lang="zh-CN" altLang="en-US" sz="1050" dirty="0"/>
          </a:p>
        </p:txBody>
      </p:sp>
      <p:sp>
        <p:nvSpPr>
          <p:cNvPr id="69" name="文本框 68"/>
          <p:cNvSpPr txBox="1"/>
          <p:nvPr/>
        </p:nvSpPr>
        <p:spPr>
          <a:xfrm>
            <a:off x="6374474" y="4159200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135°</a:t>
            </a:r>
            <a:endParaRPr lang="zh-CN" altLang="en-US" sz="1050" dirty="0"/>
          </a:p>
        </p:txBody>
      </p:sp>
      <p:sp>
        <p:nvSpPr>
          <p:cNvPr id="70" name="文本框 69"/>
          <p:cNvSpPr txBox="1"/>
          <p:nvPr/>
        </p:nvSpPr>
        <p:spPr>
          <a:xfrm>
            <a:off x="6553332" y="3849612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150°</a:t>
            </a:r>
            <a:endParaRPr lang="zh-CN" altLang="en-US" sz="1050" dirty="0"/>
          </a:p>
        </p:txBody>
      </p:sp>
      <p:sp>
        <p:nvSpPr>
          <p:cNvPr id="71" name="文本框 70"/>
          <p:cNvSpPr txBox="1"/>
          <p:nvPr/>
        </p:nvSpPr>
        <p:spPr>
          <a:xfrm>
            <a:off x="6645601" y="3532216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165°</a:t>
            </a:r>
            <a:endParaRPr lang="zh-CN" altLang="en-US" sz="1050" dirty="0"/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5400000">
            <a:off x="7061471" y="3202880"/>
            <a:ext cx="171429" cy="2000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6686632" y="3168484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180°</a:t>
            </a:r>
            <a:endParaRPr lang="zh-CN" altLang="en-US" sz="1050" dirty="0"/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6660000">
            <a:off x="7012459" y="2753642"/>
            <a:ext cx="171429" cy="20000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200000">
            <a:off x="6849424" y="2385938"/>
            <a:ext cx="171429" cy="200000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7740000">
            <a:off x="6600916" y="2085009"/>
            <a:ext cx="171429" cy="2000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8760000">
            <a:off x="6208007" y="1803306"/>
            <a:ext cx="171429" cy="20000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9780000">
            <a:off x="5834521" y="1654000"/>
            <a:ext cx="171429" cy="20000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0800000">
            <a:off x="5320786" y="1570945"/>
            <a:ext cx="171429" cy="20000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300000">
            <a:off x="4838406" y="1654001"/>
            <a:ext cx="171429" cy="200000"/>
          </a:xfrm>
          <a:prstGeom prst="rect">
            <a:avLst/>
          </a:prstGeom>
        </p:spPr>
      </p:pic>
      <p:pic>
        <p:nvPicPr>
          <p:cNvPr id="96" name="图片 9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900000">
            <a:off x="4427614" y="1815231"/>
            <a:ext cx="171429" cy="200000"/>
          </a:xfrm>
          <a:prstGeom prst="rect">
            <a:avLst/>
          </a:prstGeom>
        </p:spPr>
      </p:pic>
      <p:pic>
        <p:nvPicPr>
          <p:cNvPr id="108" name="图片 10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3920000">
            <a:off x="4083188" y="2061046"/>
            <a:ext cx="171429" cy="200000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6663573" y="2755677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195°</a:t>
            </a:r>
            <a:endParaRPr lang="zh-CN" altLang="en-US" sz="1050" dirty="0"/>
          </a:p>
        </p:txBody>
      </p:sp>
      <p:sp>
        <p:nvSpPr>
          <p:cNvPr id="110" name="文本框 109"/>
          <p:cNvSpPr txBox="1"/>
          <p:nvPr/>
        </p:nvSpPr>
        <p:spPr>
          <a:xfrm>
            <a:off x="6510767" y="2402270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210°</a:t>
            </a:r>
            <a:endParaRPr lang="zh-CN" altLang="en-US" sz="1050" dirty="0"/>
          </a:p>
        </p:txBody>
      </p:sp>
      <p:sp>
        <p:nvSpPr>
          <p:cNvPr id="111" name="文本框 110"/>
          <p:cNvSpPr txBox="1"/>
          <p:nvPr/>
        </p:nvSpPr>
        <p:spPr>
          <a:xfrm>
            <a:off x="6241616" y="2123969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225°</a:t>
            </a:r>
            <a:endParaRPr lang="zh-CN" altLang="en-US" sz="1050" dirty="0"/>
          </a:p>
        </p:txBody>
      </p:sp>
      <p:sp>
        <p:nvSpPr>
          <p:cNvPr id="112" name="文本框 111"/>
          <p:cNvSpPr txBox="1"/>
          <p:nvPr/>
        </p:nvSpPr>
        <p:spPr>
          <a:xfrm>
            <a:off x="5933559" y="1914808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/>
              <a:t>240°</a:t>
            </a:r>
            <a:endParaRPr lang="zh-CN" altLang="en-US" sz="1050" dirty="0"/>
          </a:p>
        </p:txBody>
      </p:sp>
      <p:sp>
        <p:nvSpPr>
          <p:cNvPr id="113" name="文本框 112"/>
          <p:cNvSpPr txBox="1"/>
          <p:nvPr/>
        </p:nvSpPr>
        <p:spPr>
          <a:xfrm>
            <a:off x="5604434" y="1762464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255°</a:t>
            </a:r>
            <a:endParaRPr lang="zh-CN" altLang="en-US" sz="1050" dirty="0"/>
          </a:p>
        </p:txBody>
      </p:sp>
      <p:sp>
        <p:nvSpPr>
          <p:cNvPr id="114" name="文本框 113"/>
          <p:cNvSpPr txBox="1"/>
          <p:nvPr/>
        </p:nvSpPr>
        <p:spPr>
          <a:xfrm>
            <a:off x="5196985" y="1699630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270°</a:t>
            </a:r>
            <a:endParaRPr lang="zh-CN" altLang="en-US" sz="1050" dirty="0"/>
          </a:p>
        </p:txBody>
      </p:sp>
      <p:sp>
        <p:nvSpPr>
          <p:cNvPr id="115" name="文本框 114"/>
          <p:cNvSpPr txBox="1"/>
          <p:nvPr/>
        </p:nvSpPr>
        <p:spPr>
          <a:xfrm>
            <a:off x="4730085" y="1778020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285°</a:t>
            </a:r>
            <a:endParaRPr lang="zh-CN" altLang="en-US" sz="1050" dirty="0"/>
          </a:p>
        </p:txBody>
      </p:sp>
      <p:pic>
        <p:nvPicPr>
          <p:cNvPr id="116" name="图片 1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4640000">
            <a:off x="3829145" y="2377885"/>
            <a:ext cx="171429" cy="200000"/>
          </a:xfrm>
          <a:prstGeom prst="rect">
            <a:avLst/>
          </a:prstGeom>
        </p:spPr>
      </p:pic>
      <p:pic>
        <p:nvPicPr>
          <p:cNvPr id="117" name="图片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4940000">
            <a:off x="3668806" y="2742528"/>
            <a:ext cx="171429" cy="200000"/>
          </a:xfrm>
          <a:prstGeom prst="rect">
            <a:avLst/>
          </a:prstGeom>
        </p:spPr>
      </p:pic>
      <p:sp>
        <p:nvSpPr>
          <p:cNvPr id="118" name="文本框 117"/>
          <p:cNvSpPr txBox="1"/>
          <p:nvPr/>
        </p:nvSpPr>
        <p:spPr>
          <a:xfrm>
            <a:off x="4385317" y="1931093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300°</a:t>
            </a:r>
            <a:endParaRPr lang="zh-CN" altLang="en-US" sz="1050" dirty="0"/>
          </a:p>
        </p:txBody>
      </p:sp>
      <p:sp>
        <p:nvSpPr>
          <p:cNvPr id="119" name="文本框 118"/>
          <p:cNvSpPr txBox="1"/>
          <p:nvPr/>
        </p:nvSpPr>
        <p:spPr>
          <a:xfrm>
            <a:off x="4175645" y="2122450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315°</a:t>
            </a:r>
            <a:endParaRPr lang="zh-CN" altLang="en-US" sz="1050" dirty="0"/>
          </a:p>
        </p:txBody>
      </p:sp>
      <p:sp>
        <p:nvSpPr>
          <p:cNvPr id="120" name="文本框 119"/>
          <p:cNvSpPr txBox="1"/>
          <p:nvPr/>
        </p:nvSpPr>
        <p:spPr>
          <a:xfrm>
            <a:off x="3912167" y="2347663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330°</a:t>
            </a:r>
            <a:endParaRPr lang="zh-CN" altLang="en-US" sz="1050" dirty="0"/>
          </a:p>
        </p:txBody>
      </p:sp>
      <p:sp>
        <p:nvSpPr>
          <p:cNvPr id="122" name="文本框 121"/>
          <p:cNvSpPr txBox="1"/>
          <p:nvPr/>
        </p:nvSpPr>
        <p:spPr>
          <a:xfrm>
            <a:off x="3801253" y="2662415"/>
            <a:ext cx="48786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345°</a:t>
            </a:r>
            <a:endParaRPr lang="zh-CN" altLang="en-US" sz="1050" dirty="0"/>
          </a:p>
        </p:txBody>
      </p:sp>
      <p:sp>
        <p:nvSpPr>
          <p:cNvPr id="123" name="文本框 122"/>
          <p:cNvSpPr txBox="1"/>
          <p:nvPr/>
        </p:nvSpPr>
        <p:spPr>
          <a:xfrm>
            <a:off x="7152966" y="2662415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2’</a:t>
            </a:r>
            <a:endParaRPr lang="zh-CN" altLang="en-US" sz="1050" dirty="0"/>
          </a:p>
        </p:txBody>
      </p:sp>
      <p:sp>
        <p:nvSpPr>
          <p:cNvPr id="124" name="文本框 123"/>
          <p:cNvSpPr txBox="1"/>
          <p:nvPr/>
        </p:nvSpPr>
        <p:spPr>
          <a:xfrm>
            <a:off x="6936568" y="2234492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3’</a:t>
            </a:r>
            <a:endParaRPr lang="zh-CN" altLang="en-US" sz="1050" dirty="0"/>
          </a:p>
        </p:txBody>
      </p:sp>
      <p:sp>
        <p:nvSpPr>
          <p:cNvPr id="125" name="文本框 124"/>
          <p:cNvSpPr txBox="1"/>
          <p:nvPr/>
        </p:nvSpPr>
        <p:spPr>
          <a:xfrm>
            <a:off x="6690048" y="1920624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4’</a:t>
            </a:r>
            <a:endParaRPr lang="zh-CN" altLang="en-US" sz="1050" dirty="0"/>
          </a:p>
        </p:txBody>
      </p:sp>
      <p:sp>
        <p:nvSpPr>
          <p:cNvPr id="126" name="文本框 125"/>
          <p:cNvSpPr txBox="1"/>
          <p:nvPr/>
        </p:nvSpPr>
        <p:spPr>
          <a:xfrm>
            <a:off x="6209152" y="1569005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5’</a:t>
            </a:r>
            <a:endParaRPr lang="zh-CN" altLang="en-US" sz="1050" dirty="0"/>
          </a:p>
        </p:txBody>
      </p:sp>
      <p:sp>
        <p:nvSpPr>
          <p:cNvPr id="127" name="文本框 126"/>
          <p:cNvSpPr txBox="1"/>
          <p:nvPr/>
        </p:nvSpPr>
        <p:spPr>
          <a:xfrm>
            <a:off x="5719469" y="1422464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6’</a:t>
            </a:r>
            <a:endParaRPr lang="zh-CN" altLang="en-US" sz="1050" dirty="0"/>
          </a:p>
        </p:txBody>
      </p:sp>
      <p:sp>
        <p:nvSpPr>
          <p:cNvPr id="128" name="文本框 127"/>
          <p:cNvSpPr txBox="1"/>
          <p:nvPr/>
        </p:nvSpPr>
        <p:spPr>
          <a:xfrm>
            <a:off x="5161196" y="1301162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7’</a:t>
            </a:r>
            <a:endParaRPr lang="zh-CN" altLang="en-US" sz="1050" dirty="0"/>
          </a:p>
        </p:txBody>
      </p:sp>
      <p:sp>
        <p:nvSpPr>
          <p:cNvPr id="129" name="文本框 128"/>
          <p:cNvSpPr txBox="1"/>
          <p:nvPr/>
        </p:nvSpPr>
        <p:spPr>
          <a:xfrm>
            <a:off x="4594098" y="1403853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8’</a:t>
            </a:r>
            <a:endParaRPr lang="zh-CN" altLang="en-US" sz="1050" dirty="0"/>
          </a:p>
        </p:txBody>
      </p:sp>
      <p:sp>
        <p:nvSpPr>
          <p:cNvPr id="130" name="文本框 129"/>
          <p:cNvSpPr txBox="1"/>
          <p:nvPr/>
        </p:nvSpPr>
        <p:spPr>
          <a:xfrm>
            <a:off x="4129226" y="1579542"/>
            <a:ext cx="58702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9’</a:t>
            </a:r>
            <a:endParaRPr lang="zh-CN" altLang="en-US" sz="1050" dirty="0"/>
          </a:p>
        </p:txBody>
      </p:sp>
      <p:sp>
        <p:nvSpPr>
          <p:cNvPr id="131" name="文本框 130"/>
          <p:cNvSpPr txBox="1"/>
          <p:nvPr/>
        </p:nvSpPr>
        <p:spPr>
          <a:xfrm>
            <a:off x="3521327" y="1921451"/>
            <a:ext cx="657552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10’</a:t>
            </a:r>
            <a:endParaRPr lang="zh-CN" altLang="en-US" sz="1050" dirty="0"/>
          </a:p>
        </p:txBody>
      </p:sp>
      <p:sp>
        <p:nvSpPr>
          <p:cNvPr id="132" name="文本框 131"/>
          <p:cNvSpPr txBox="1"/>
          <p:nvPr/>
        </p:nvSpPr>
        <p:spPr>
          <a:xfrm>
            <a:off x="3283315" y="2262021"/>
            <a:ext cx="949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Cam11’</a:t>
            </a:r>
            <a:endParaRPr lang="zh-CN" altLang="en-US" sz="1050" dirty="0"/>
          </a:p>
        </p:txBody>
      </p:sp>
      <p:sp>
        <p:nvSpPr>
          <p:cNvPr id="133" name="文本框 132"/>
          <p:cNvSpPr txBox="1"/>
          <p:nvPr/>
        </p:nvSpPr>
        <p:spPr>
          <a:xfrm>
            <a:off x="3040878" y="2673559"/>
            <a:ext cx="94901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Cam12’</a:t>
            </a:r>
            <a:endParaRPr lang="zh-CN" altLang="en-US" sz="1050" dirty="0"/>
          </a:p>
        </p:txBody>
      </p:sp>
      <p:sp>
        <p:nvSpPr>
          <p:cNvPr id="134" name="文本框 133"/>
          <p:cNvSpPr txBox="1"/>
          <p:nvPr/>
        </p:nvSpPr>
        <p:spPr>
          <a:xfrm>
            <a:off x="4884060" y="5462859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视角定义</a:t>
            </a: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5258012" y="3132882"/>
            <a:ext cx="311663" cy="339995"/>
          </a:xfrm>
          <a:prstGeom prst="rect">
            <a:avLst/>
          </a:prstGeom>
        </p:spPr>
      </p:pic>
      <p:pic>
        <p:nvPicPr>
          <p:cNvPr id="155" name="图片 1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0243" y="4750417"/>
            <a:ext cx="1009524" cy="742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6515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88404" y="1979094"/>
            <a:ext cx="6349372" cy="2142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97994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1763" y="1027906"/>
            <a:ext cx="722683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9376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226365" y="1987826"/>
            <a:ext cx="6149009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FF0000"/>
                </a:solidFill>
              </a:rPr>
              <a:t>步态采集实验召集志愿者：</a:t>
            </a:r>
            <a:endParaRPr lang="en-US" altLang="zh-CN" sz="3200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b="1" dirty="0"/>
              <a:t>要求：</a:t>
            </a:r>
            <a:r>
              <a:rPr lang="zh-CN" altLang="en-US" dirty="0"/>
              <a:t>正常步态，故不要带伤运动</a:t>
            </a:r>
            <a:endParaRPr lang="en-US" altLang="zh-CN" dirty="0"/>
          </a:p>
          <a:p>
            <a:r>
              <a:rPr lang="en-US" altLang="zh-CN" dirty="0"/>
              <a:t>3</a:t>
            </a:r>
            <a:r>
              <a:rPr lang="zh-CN" altLang="en-US" dirty="0"/>
              <a:t>、实验方式：间歇的来回走动</a:t>
            </a:r>
            <a:endParaRPr lang="en-US" altLang="zh-CN" dirty="0"/>
          </a:p>
          <a:p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zh-CN" altLang="en-US" b="1" dirty="0"/>
              <a:t>时间安排</a:t>
            </a:r>
            <a:r>
              <a:rPr lang="zh-CN" altLang="en-US" dirty="0"/>
              <a:t>：下周一</a:t>
            </a:r>
            <a:r>
              <a:rPr lang="en-US" altLang="zh-CN" dirty="0"/>
              <a:t>(1-14)</a:t>
            </a:r>
            <a:r>
              <a:rPr lang="zh-CN" altLang="en-US" dirty="0"/>
              <a:t>下午至周五</a:t>
            </a:r>
            <a:r>
              <a:rPr lang="en-US" altLang="zh-CN" dirty="0"/>
              <a:t>(1-17)</a:t>
            </a:r>
            <a:r>
              <a:rPr lang="zh-CN" altLang="en-US" dirty="0"/>
              <a:t>上午</a:t>
            </a:r>
            <a:endParaRPr lang="en-US" altLang="zh-CN" dirty="0"/>
          </a:p>
          <a:p>
            <a:r>
              <a:rPr lang="en-US" altLang="zh-CN" dirty="0"/>
              <a:t>     </a:t>
            </a:r>
            <a:r>
              <a:rPr lang="zh-CN" altLang="en-US" dirty="0"/>
              <a:t>可预约时间为：早上</a:t>
            </a:r>
            <a:r>
              <a:rPr lang="en-US" altLang="zh-CN" dirty="0"/>
              <a:t>8:30-11:30</a:t>
            </a:r>
          </a:p>
          <a:p>
            <a:r>
              <a:rPr lang="en-US" altLang="zh-CN" dirty="0"/>
              <a:t>                               </a:t>
            </a:r>
            <a:r>
              <a:rPr lang="zh-CN" altLang="en-US" dirty="0"/>
              <a:t>下午</a:t>
            </a:r>
            <a:r>
              <a:rPr lang="en-US" altLang="zh-CN" dirty="0"/>
              <a:t>2:00-17:30</a:t>
            </a:r>
          </a:p>
          <a:p>
            <a:r>
              <a:rPr lang="en-US" altLang="zh-CN" dirty="0"/>
              <a:t>5</a:t>
            </a:r>
            <a:r>
              <a:rPr lang="zh-CN" altLang="en-US" dirty="0"/>
              <a:t>、</a:t>
            </a:r>
            <a:r>
              <a:rPr lang="zh-CN" altLang="en-US" b="1" dirty="0"/>
              <a:t>实验用时</a:t>
            </a:r>
            <a:r>
              <a:rPr lang="zh-CN" altLang="en-US" dirty="0"/>
              <a:t>：</a:t>
            </a:r>
            <a:r>
              <a:rPr lang="en-US" altLang="zh-CN" dirty="0"/>
              <a:t>40-60</a:t>
            </a:r>
            <a:r>
              <a:rPr lang="zh-CN" altLang="en-US" dirty="0"/>
              <a:t>分钟</a:t>
            </a:r>
            <a:endParaRPr lang="en-US" altLang="zh-CN" dirty="0"/>
          </a:p>
          <a:p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zh-CN" altLang="en-US" b="1" dirty="0"/>
              <a:t>请联系</a:t>
            </a:r>
            <a:r>
              <a:rPr lang="zh-CN" altLang="en-US" dirty="0"/>
              <a:t>：</a:t>
            </a:r>
            <a:r>
              <a:rPr lang="zh-CN" altLang="en-US" dirty="0">
                <a:solidFill>
                  <a:srgbClr val="FF0000"/>
                </a:solidFill>
              </a:rPr>
              <a:t>黄同学</a:t>
            </a:r>
            <a:r>
              <a:rPr lang="en-US" altLang="zh-CN" dirty="0">
                <a:solidFill>
                  <a:srgbClr val="FF0000"/>
                </a:solidFill>
              </a:rPr>
              <a:t>13113012939</a:t>
            </a:r>
            <a:r>
              <a:rPr lang="zh-CN" altLang="en-US" dirty="0">
                <a:solidFill>
                  <a:srgbClr val="FF0000"/>
                </a:solidFill>
              </a:rPr>
              <a:t>（微信同号）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zh-CN" altLang="en-US" b="1" dirty="0"/>
              <a:t>志愿者费用</a:t>
            </a:r>
            <a:r>
              <a:rPr lang="zh-CN" altLang="en-US" dirty="0"/>
              <a:t>：</a:t>
            </a:r>
            <a:r>
              <a:rPr lang="en-US" altLang="zh-CN" dirty="0"/>
              <a:t>50</a:t>
            </a:r>
            <a:r>
              <a:rPr lang="zh-CN" altLang="en-US" dirty="0"/>
              <a:t>元</a:t>
            </a:r>
            <a:r>
              <a:rPr lang="en-US" altLang="zh-CN" dirty="0"/>
              <a:t>/</a:t>
            </a:r>
            <a:r>
              <a:rPr lang="zh-CN" altLang="en-US" dirty="0"/>
              <a:t>人</a:t>
            </a:r>
            <a:endParaRPr lang="en-US" altLang="zh-CN" dirty="0"/>
          </a:p>
          <a:p>
            <a:r>
              <a:rPr lang="en-US" altLang="zh-CN" dirty="0"/>
              <a:t>8</a:t>
            </a:r>
            <a:r>
              <a:rPr lang="zh-CN" altLang="en-US" dirty="0"/>
              <a:t>、需要</a:t>
            </a:r>
            <a:r>
              <a:rPr lang="en-US" altLang="zh-CN" dirty="0"/>
              <a:t>20</a:t>
            </a:r>
            <a:r>
              <a:rPr lang="zh-CN" altLang="en-US"/>
              <a:t>人（先到先得）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33112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846077" y="2931408"/>
            <a:ext cx="121058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/>
              <a:t>步态识别</a:t>
            </a:r>
            <a:endParaRPr lang="en-US" altLang="zh-CN" sz="2000" dirty="0"/>
          </a:p>
          <a:p>
            <a:r>
              <a:rPr lang="en-US" altLang="zh-CN" sz="2000" dirty="0"/>
              <a:t>  </a:t>
            </a:r>
            <a:r>
              <a:rPr lang="zh-CN" altLang="en-US" sz="2000" dirty="0"/>
              <a:t>协变量</a:t>
            </a:r>
          </a:p>
        </p:txBody>
      </p:sp>
      <p:sp>
        <p:nvSpPr>
          <p:cNvPr id="9" name="椭圆 8"/>
          <p:cNvSpPr/>
          <p:nvPr/>
        </p:nvSpPr>
        <p:spPr>
          <a:xfrm>
            <a:off x="6479467" y="2425921"/>
            <a:ext cx="2576832" cy="122282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携带物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携带包裹、穿高跟鞋等物品会影响人的行走姿势</a:t>
            </a:r>
          </a:p>
        </p:txBody>
      </p:sp>
      <p:sp>
        <p:nvSpPr>
          <p:cNvPr id="11" name="椭圆 10"/>
          <p:cNvSpPr/>
          <p:nvPr/>
        </p:nvSpPr>
        <p:spPr>
          <a:xfrm>
            <a:off x="1683023" y="2607652"/>
            <a:ext cx="2941986" cy="1192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路面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平坦、高地不平山地、沙滩等走路姿势不相同</a:t>
            </a:r>
          </a:p>
        </p:txBody>
      </p:sp>
      <p:sp>
        <p:nvSpPr>
          <p:cNvPr id="12" name="椭圆 11"/>
          <p:cNvSpPr/>
          <p:nvPr/>
        </p:nvSpPr>
        <p:spPr>
          <a:xfrm>
            <a:off x="6007255" y="3667721"/>
            <a:ext cx="2588601" cy="107841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衣着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衣着宽松厚实变化也会稍微影响走路姿势</a:t>
            </a:r>
          </a:p>
        </p:txBody>
      </p:sp>
      <p:sp>
        <p:nvSpPr>
          <p:cNvPr id="13" name="椭圆 12"/>
          <p:cNvSpPr/>
          <p:nvPr/>
        </p:nvSpPr>
        <p:spPr>
          <a:xfrm>
            <a:off x="1878855" y="3749955"/>
            <a:ext cx="3010442" cy="1192696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心理状态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心情起伏跌宕可能会影响步伐</a:t>
            </a:r>
          </a:p>
        </p:txBody>
      </p:sp>
      <p:sp>
        <p:nvSpPr>
          <p:cNvPr id="14" name="椭圆 13"/>
          <p:cNvSpPr/>
          <p:nvPr/>
        </p:nvSpPr>
        <p:spPr>
          <a:xfrm>
            <a:off x="3966434" y="4426513"/>
            <a:ext cx="2911443" cy="1065644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多视角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不同视角下其步态呈现的状态不一样</a:t>
            </a:r>
          </a:p>
        </p:txBody>
      </p:sp>
      <p:sp>
        <p:nvSpPr>
          <p:cNvPr id="8" name="椭圆 7"/>
          <p:cNvSpPr/>
          <p:nvPr/>
        </p:nvSpPr>
        <p:spPr>
          <a:xfrm>
            <a:off x="2068802" y="971145"/>
            <a:ext cx="3366052" cy="1669774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solidFill>
              <a:srgbClr val="428BC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刺激物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酒精或药物导致行走姿势与其正常状态很大偏离</a:t>
            </a:r>
          </a:p>
        </p:txBody>
      </p:sp>
      <p:sp>
        <p:nvSpPr>
          <p:cNvPr id="10" name="椭圆 9"/>
          <p:cNvSpPr/>
          <p:nvPr/>
        </p:nvSpPr>
        <p:spPr>
          <a:xfrm>
            <a:off x="4975761" y="1065829"/>
            <a:ext cx="3071581" cy="1480406"/>
          </a:xfrm>
          <a:prstGeom prst="ellips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身体变化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</a:rPr>
              <a:t>身体某关节出现病痛、妇女怀孕等</a:t>
            </a:r>
            <a:endParaRPr lang="en-US" altLang="zh-CN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5116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666479" y="1686757"/>
            <a:ext cx="3480046" cy="32758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089429" y="1074198"/>
            <a:ext cx="4900474" cy="22504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流程图: 过程 11"/>
          <p:cNvSpPr/>
          <p:nvPr/>
        </p:nvSpPr>
        <p:spPr>
          <a:xfrm>
            <a:off x="3241385" y="3062794"/>
            <a:ext cx="3713766" cy="523783"/>
          </a:xfrm>
          <a:prstGeom prst="flowChartProcess">
            <a:avLst/>
          </a:prstGeom>
          <a:solidFill>
            <a:srgbClr val="A2FC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2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4" name="直接连接符 13"/>
          <p:cNvCxnSpPr>
            <a:cxnSpLocks/>
            <a:stCxn id="12" idx="1"/>
            <a:endCxn id="12" idx="3"/>
          </p:cNvCxnSpPr>
          <p:nvPr/>
        </p:nvCxnSpPr>
        <p:spPr>
          <a:xfrm>
            <a:off x="3241385" y="3324686"/>
            <a:ext cx="3713766" cy="0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672523" y="3305574"/>
            <a:ext cx="209524" cy="22857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4826229" y="4804594"/>
            <a:ext cx="152381" cy="1904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11" y="4861127"/>
            <a:ext cx="152381" cy="190476"/>
          </a:xfrm>
          <a:prstGeom prst="rect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6200000">
            <a:off x="7075756" y="3208013"/>
            <a:ext cx="152381" cy="19047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4500000">
            <a:off x="7022746" y="3598626"/>
            <a:ext cx="152381" cy="19047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0">
            <a:off x="6881977" y="3968536"/>
            <a:ext cx="152381" cy="1904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6640371" y="4309576"/>
            <a:ext cx="152381" cy="19047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6287088" y="4614656"/>
            <a:ext cx="152381" cy="19047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840000">
            <a:off x="5829807" y="4804778"/>
            <a:ext cx="152381" cy="190476"/>
          </a:xfrm>
          <a:prstGeom prst="rect">
            <a:avLst/>
          </a:prstGeom>
        </p:spPr>
      </p:pic>
      <p:cxnSp>
        <p:nvCxnSpPr>
          <p:cNvPr id="36" name="直接连接符 35"/>
          <p:cNvCxnSpPr>
            <a:cxnSpLocks/>
            <a:endCxn id="31" idx="2"/>
          </p:cNvCxnSpPr>
          <p:nvPr/>
        </p:nvCxnSpPr>
        <p:spPr>
          <a:xfrm>
            <a:off x="5406502" y="3379442"/>
            <a:ext cx="1634144" cy="73195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413779" y="4924645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8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7022616" y="406660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3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5781460" y="4956365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6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314794" y="476181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5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691520" y="4444028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4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150413" y="5044780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7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7239820" y="3611555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2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284942" y="3153666"/>
            <a:ext cx="5918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1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5568485" y="3347910"/>
            <a:ext cx="25840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θ</a:t>
            </a:r>
            <a:endParaRPr lang="zh-CN" altLang="en-US" sz="1200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2767112" y="3347910"/>
            <a:ext cx="65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180°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4832538" y="4610231"/>
            <a:ext cx="65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105°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5243655" y="4634991"/>
            <a:ext cx="65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5719469" y="4619742"/>
            <a:ext cx="65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75°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120910" y="4413373"/>
            <a:ext cx="65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60°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9" name="文本框 68"/>
          <p:cNvSpPr txBox="1"/>
          <p:nvPr/>
        </p:nvSpPr>
        <p:spPr>
          <a:xfrm>
            <a:off x="6374474" y="4159200"/>
            <a:ext cx="65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45°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6553332" y="3849612"/>
            <a:ext cx="65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30°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1" name="文本框 70"/>
          <p:cNvSpPr txBox="1"/>
          <p:nvPr/>
        </p:nvSpPr>
        <p:spPr>
          <a:xfrm>
            <a:off x="6645601" y="3532216"/>
            <a:ext cx="6573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15°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4" name="图片 7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2953831" y="3190677"/>
            <a:ext cx="171429" cy="200000"/>
          </a:xfrm>
          <a:prstGeom prst="rect">
            <a:avLst/>
          </a:prstGeom>
        </p:spPr>
      </p:pic>
      <p:sp>
        <p:nvSpPr>
          <p:cNvPr id="76" name="文本框 75"/>
          <p:cNvSpPr txBox="1"/>
          <p:nvPr/>
        </p:nvSpPr>
        <p:spPr>
          <a:xfrm>
            <a:off x="7142484" y="3292775"/>
            <a:ext cx="487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0°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8" name="图片 7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6660000">
            <a:off x="7012459" y="2753642"/>
            <a:ext cx="171429" cy="200000"/>
          </a:xfrm>
          <a:prstGeom prst="rect">
            <a:avLst/>
          </a:prstGeom>
        </p:spPr>
      </p:pic>
      <p:pic>
        <p:nvPicPr>
          <p:cNvPr id="79" name="图片 7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200000">
            <a:off x="6849424" y="2385938"/>
            <a:ext cx="171429" cy="200000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7740000">
            <a:off x="6600916" y="2085009"/>
            <a:ext cx="171429" cy="200000"/>
          </a:xfrm>
          <a:prstGeom prst="rect">
            <a:avLst/>
          </a:prstGeom>
        </p:spPr>
      </p:pic>
      <p:pic>
        <p:nvPicPr>
          <p:cNvPr id="90" name="图片 8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8760000">
            <a:off x="6208007" y="1803306"/>
            <a:ext cx="171429" cy="200000"/>
          </a:xfrm>
          <a:prstGeom prst="rect">
            <a:avLst/>
          </a:prstGeom>
        </p:spPr>
      </p:pic>
      <p:pic>
        <p:nvPicPr>
          <p:cNvPr id="93" name="图片 9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9780000">
            <a:off x="5834521" y="1654000"/>
            <a:ext cx="171429" cy="200000"/>
          </a:xfrm>
          <a:prstGeom prst="rect">
            <a:avLst/>
          </a:prstGeom>
        </p:spPr>
      </p:pic>
      <p:pic>
        <p:nvPicPr>
          <p:cNvPr id="94" name="图片 9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0800000">
            <a:off x="5320786" y="1570945"/>
            <a:ext cx="171429" cy="200000"/>
          </a:xfrm>
          <a:prstGeom prst="rect">
            <a:avLst/>
          </a:prstGeom>
        </p:spPr>
      </p:pic>
      <p:pic>
        <p:nvPicPr>
          <p:cNvPr id="95" name="图片 9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-12300000">
            <a:off x="4838406" y="1628601"/>
            <a:ext cx="171429" cy="200000"/>
          </a:xfrm>
          <a:prstGeom prst="rect">
            <a:avLst/>
          </a:prstGeom>
        </p:spPr>
      </p:pic>
      <p:sp>
        <p:nvSpPr>
          <p:cNvPr id="109" name="文本框 108"/>
          <p:cNvSpPr txBox="1"/>
          <p:nvPr/>
        </p:nvSpPr>
        <p:spPr>
          <a:xfrm>
            <a:off x="6663573" y="2755677"/>
            <a:ext cx="487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195°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6510767" y="2402270"/>
            <a:ext cx="487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210°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6241616" y="2123969"/>
            <a:ext cx="487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225°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5933559" y="1914808"/>
            <a:ext cx="487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Times New Roman" panose="02020603050405020304" pitchFamily="18" charset="0"/>
                <a:cs typeface="Times New Roman" panose="02020603050405020304" pitchFamily="18" charset="0"/>
              </a:rPr>
              <a:t>240°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5604434" y="1762464"/>
            <a:ext cx="487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255°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5196985" y="1699630"/>
            <a:ext cx="487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270°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730085" y="1778020"/>
            <a:ext cx="4878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285°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7152966" y="266241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2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24" name="文本框 123"/>
          <p:cNvSpPr txBox="1"/>
          <p:nvPr/>
        </p:nvSpPr>
        <p:spPr>
          <a:xfrm>
            <a:off x="6936568" y="2234492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3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25" name="文本框 124"/>
          <p:cNvSpPr txBox="1"/>
          <p:nvPr/>
        </p:nvSpPr>
        <p:spPr>
          <a:xfrm>
            <a:off x="6690048" y="1920624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4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6258541" y="1546427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5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5778389" y="1349419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6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5161196" y="1263899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7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4496865" y="1340333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8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4277094" y="596030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视角定义及摄像头安置</a:t>
            </a:r>
          </a:p>
        </p:txBody>
      </p:sp>
      <p:cxnSp>
        <p:nvCxnSpPr>
          <p:cNvPr id="136" name="直接连接符 135"/>
          <p:cNvCxnSpPr>
            <a:cxnSpLocks/>
          </p:cNvCxnSpPr>
          <p:nvPr/>
        </p:nvCxnSpPr>
        <p:spPr>
          <a:xfrm flipH="1">
            <a:off x="3553347" y="3422400"/>
            <a:ext cx="3013658" cy="6600"/>
          </a:xfrm>
          <a:prstGeom prst="line">
            <a:avLst/>
          </a:prstGeom>
          <a:ln>
            <a:solidFill>
              <a:schemeClr val="accent2"/>
            </a:solidFill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0" name="直接连接符 139"/>
          <p:cNvCxnSpPr>
            <a:cxnSpLocks/>
          </p:cNvCxnSpPr>
          <p:nvPr/>
        </p:nvCxnSpPr>
        <p:spPr>
          <a:xfrm>
            <a:off x="3545544" y="3204962"/>
            <a:ext cx="3090057" cy="0"/>
          </a:xfrm>
          <a:prstGeom prst="line">
            <a:avLst/>
          </a:prstGeom>
          <a:ln>
            <a:prstDash val="dash"/>
            <a:head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文本框 147"/>
          <p:cNvSpPr txBox="1"/>
          <p:nvPr/>
        </p:nvSpPr>
        <p:spPr>
          <a:xfrm>
            <a:off x="3424429" y="2730790"/>
            <a:ext cx="332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49" name="文本框 148"/>
          <p:cNvSpPr txBox="1"/>
          <p:nvPr/>
        </p:nvSpPr>
        <p:spPr>
          <a:xfrm>
            <a:off x="6495974" y="2761243"/>
            <a:ext cx="33214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3717" y="3112774"/>
            <a:ext cx="209524" cy="228571"/>
          </a:xfrm>
          <a:prstGeom prst="rect">
            <a:avLst/>
          </a:prstGeom>
        </p:spPr>
      </p:pic>
      <p:cxnSp>
        <p:nvCxnSpPr>
          <p:cNvPr id="152" name="直接连接符 151"/>
          <p:cNvCxnSpPr/>
          <p:nvPr/>
        </p:nvCxnSpPr>
        <p:spPr>
          <a:xfrm>
            <a:off x="3545544" y="3072285"/>
            <a:ext cx="5083" cy="4993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6624531" y="3070262"/>
            <a:ext cx="5083" cy="4993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5" name="图片 15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18632" y="4370452"/>
            <a:ext cx="1404575" cy="1033555"/>
          </a:xfrm>
          <a:prstGeom prst="rect">
            <a:avLst/>
          </a:prstGeom>
        </p:spPr>
      </p:pic>
      <p:sp>
        <p:nvSpPr>
          <p:cNvPr id="156" name="文本框 155"/>
          <p:cNvSpPr txBox="1"/>
          <p:nvPr/>
        </p:nvSpPr>
        <p:spPr>
          <a:xfrm>
            <a:off x="5124610" y="4080865"/>
            <a:ext cx="102811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4.5m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88792B2D-53FE-47C9-891E-3A547AEC9224}"/>
              </a:ext>
            </a:extLst>
          </p:cNvPr>
          <p:cNvSpPr txBox="1"/>
          <p:nvPr/>
        </p:nvSpPr>
        <p:spPr>
          <a:xfrm>
            <a:off x="2358058" y="3162595"/>
            <a:ext cx="6254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 1</a:t>
            </a:r>
            <a:r>
              <a:rPr lang="zh-CN" altLang="en-US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’</a:t>
            </a:r>
          </a:p>
        </p:txBody>
      </p:sp>
      <p:cxnSp>
        <p:nvCxnSpPr>
          <p:cNvPr id="98" name="直接连接符 97">
            <a:extLst>
              <a:ext uri="{FF2B5EF4-FFF2-40B4-BE49-F238E27FC236}">
                <a16:creationId xmlns:a16="http://schemas.microsoft.com/office/drawing/2014/main" id="{FF28BC69-6130-4457-BA1B-27EB5B8D49CB}"/>
              </a:ext>
            </a:extLst>
          </p:cNvPr>
          <p:cNvCxnSpPr/>
          <p:nvPr/>
        </p:nvCxnSpPr>
        <p:spPr>
          <a:xfrm>
            <a:off x="5395752" y="3338976"/>
            <a:ext cx="10750" cy="171262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3356974B-9E2E-4BBE-93FD-45E12ECB17D1}"/>
              </a:ext>
            </a:extLst>
          </p:cNvPr>
          <p:cNvSpPr txBox="1"/>
          <p:nvPr/>
        </p:nvSpPr>
        <p:spPr>
          <a:xfrm>
            <a:off x="4685028" y="294390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8m</a:t>
            </a:r>
            <a:endParaRPr lang="zh-CN" alt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068441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4576116" y="3012575"/>
            <a:ext cx="15198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步态识别</a:t>
            </a:r>
            <a:endParaRPr lang="en-US" altLang="zh-CN" sz="2000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sz="2000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sz="2000" dirty="0">
                <a:latin typeface="宋体" panose="02010600030101010101" pitchFamily="2" charset="-122"/>
                <a:ea typeface="宋体" panose="02010600030101010101" pitchFamily="2" charset="-122"/>
              </a:rPr>
              <a:t>协变量</a:t>
            </a:r>
          </a:p>
        </p:txBody>
      </p:sp>
      <p:sp>
        <p:nvSpPr>
          <p:cNvPr id="11" name="椭圆 10"/>
          <p:cNvSpPr/>
          <p:nvPr/>
        </p:nvSpPr>
        <p:spPr>
          <a:xfrm>
            <a:off x="1497184" y="2582139"/>
            <a:ext cx="2610238" cy="1084109"/>
          </a:xfrm>
          <a:prstGeom prst="ellipse">
            <a:avLst/>
          </a:prstGeom>
          <a:solidFill>
            <a:srgbClr val="91BCE3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路面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平坦、高地不平山地、沙滩等走路姿势不相同</a:t>
            </a:r>
          </a:p>
        </p:txBody>
      </p:sp>
      <p:sp>
        <p:nvSpPr>
          <p:cNvPr id="13" name="椭圆 12"/>
          <p:cNvSpPr/>
          <p:nvPr/>
        </p:nvSpPr>
        <p:spPr>
          <a:xfrm>
            <a:off x="2182057" y="3632380"/>
            <a:ext cx="2417030" cy="1065644"/>
          </a:xfrm>
          <a:prstGeom prst="ellipse">
            <a:avLst/>
          </a:prstGeom>
          <a:solidFill>
            <a:srgbClr val="A6C9E8"/>
          </a:solidFill>
          <a:ln>
            <a:solidFill>
              <a:srgbClr val="9EC4E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心理状态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心情起伏跌宕可能会影响步伐</a:t>
            </a:r>
          </a:p>
        </p:txBody>
      </p:sp>
      <p:sp>
        <p:nvSpPr>
          <p:cNvPr id="14" name="椭圆 13"/>
          <p:cNvSpPr/>
          <p:nvPr/>
        </p:nvSpPr>
        <p:spPr>
          <a:xfrm>
            <a:off x="3883044" y="4270513"/>
            <a:ext cx="2770455" cy="1065644"/>
          </a:xfrm>
          <a:prstGeom prst="ellipse">
            <a:avLst/>
          </a:prstGeom>
          <a:solidFill>
            <a:srgbClr val="B9D4ED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多视角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不同视角下其步态呈现的状态不一样</a:t>
            </a:r>
          </a:p>
        </p:txBody>
      </p:sp>
      <p:sp>
        <p:nvSpPr>
          <p:cNvPr id="10" name="椭圆 9"/>
          <p:cNvSpPr/>
          <p:nvPr/>
        </p:nvSpPr>
        <p:spPr>
          <a:xfrm>
            <a:off x="2383032" y="1452369"/>
            <a:ext cx="2599645" cy="1240430"/>
          </a:xfrm>
          <a:prstGeom prst="ellipse">
            <a:avLst/>
          </a:prstGeom>
          <a:solidFill>
            <a:srgbClr val="69A4D9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身体变化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身体某关节出现病痛、妇女怀孕等</a:t>
            </a:r>
            <a:endParaRPr lang="en-US" altLang="zh-CN" sz="1600" dirty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4599087" y="1318880"/>
            <a:ext cx="2610238" cy="1240429"/>
          </a:xfrm>
          <a:prstGeom prst="ellipse">
            <a:avLst/>
          </a:prstGeom>
          <a:solidFill>
            <a:srgbClr val="5D9CD5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刺激物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酒精或药物导致行走姿势与其正常状态很大偏离</a:t>
            </a:r>
          </a:p>
        </p:txBody>
      </p:sp>
      <p:sp>
        <p:nvSpPr>
          <p:cNvPr id="9" name="椭圆 8"/>
          <p:cNvSpPr/>
          <p:nvPr/>
        </p:nvSpPr>
        <p:spPr>
          <a:xfrm>
            <a:off x="5904206" y="2346542"/>
            <a:ext cx="2770455" cy="1240429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EEF3F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携带物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携带包裹、穿高跟鞋等物品会影响人的行走姿势</a:t>
            </a:r>
          </a:p>
        </p:txBody>
      </p:sp>
      <p:sp>
        <p:nvSpPr>
          <p:cNvPr id="12" name="椭圆 11"/>
          <p:cNvSpPr/>
          <p:nvPr/>
        </p:nvSpPr>
        <p:spPr>
          <a:xfrm>
            <a:off x="5742577" y="3546180"/>
            <a:ext cx="2610238" cy="1106435"/>
          </a:xfrm>
          <a:prstGeom prst="ellipse">
            <a:avLst/>
          </a:prstGeom>
          <a:solidFill>
            <a:srgbClr val="D1E3F3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衣着</a:t>
            </a:r>
            <a:endParaRPr lang="en-US" altLang="zh-CN" dirty="0">
              <a:solidFill>
                <a:schemeClr val="accent2">
                  <a:lumMod val="75000"/>
                </a:schemeClr>
              </a:solidFill>
            </a:endParaRPr>
          </a:p>
          <a:p>
            <a:pPr algn="ctr"/>
            <a:r>
              <a:rPr lang="zh-CN" altLang="en-US" sz="1600" dirty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衣着宽松厚实变化也会稍微影响走路姿势</a:t>
            </a:r>
          </a:p>
        </p:txBody>
      </p:sp>
    </p:spTree>
    <p:extLst>
      <p:ext uri="{BB962C8B-B14F-4D97-AF65-F5344CB8AC3E}">
        <p14:creationId xmlns:p14="http://schemas.microsoft.com/office/powerpoint/2010/main" val="3746324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666479" y="1686757"/>
            <a:ext cx="3480046" cy="3275859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3089429" y="1074198"/>
            <a:ext cx="4900474" cy="22504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流程图: 过程 10"/>
          <p:cNvSpPr/>
          <p:nvPr/>
        </p:nvSpPr>
        <p:spPr>
          <a:xfrm>
            <a:off x="2867487" y="1079301"/>
            <a:ext cx="5122416" cy="2250488"/>
          </a:xfrm>
          <a:prstGeom prst="flowChartProcess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流程图: 过程 11"/>
          <p:cNvSpPr/>
          <p:nvPr/>
        </p:nvSpPr>
        <p:spPr>
          <a:xfrm>
            <a:off x="3827349" y="3063945"/>
            <a:ext cx="3156946" cy="523783"/>
          </a:xfrm>
          <a:prstGeom prst="flowChartProcess">
            <a:avLst/>
          </a:prstGeom>
          <a:solidFill>
            <a:srgbClr val="A2FCA4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0">
            <a:off x="6520275" y="3234608"/>
            <a:ext cx="209524" cy="228571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3613823" y="3216841"/>
            <a:ext cx="152381" cy="19047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4500000">
            <a:off x="3637876" y="3598625"/>
            <a:ext cx="152381" cy="190476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600000">
            <a:off x="3780433" y="3974080"/>
            <a:ext cx="152381" cy="190476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700000">
            <a:off x="4034921" y="4309575"/>
            <a:ext cx="152381" cy="19047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">
            <a:off x="4389182" y="4605485"/>
            <a:ext cx="152381" cy="190476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900000">
            <a:off x="4826229" y="4804594"/>
            <a:ext cx="152381" cy="190476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0311" y="4861127"/>
            <a:ext cx="152381" cy="190476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4500000">
            <a:off x="7022746" y="3598626"/>
            <a:ext cx="152381" cy="190476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000000">
            <a:off x="6881977" y="3968536"/>
            <a:ext cx="152381" cy="190476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2700000">
            <a:off x="6640371" y="4309576"/>
            <a:ext cx="152381" cy="190476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1260000">
            <a:off x="6287088" y="4614656"/>
            <a:ext cx="152381" cy="190476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-840000">
            <a:off x="5829807" y="4804778"/>
            <a:ext cx="152381" cy="190476"/>
          </a:xfrm>
          <a:prstGeom prst="rect">
            <a:avLst/>
          </a:prstGeom>
        </p:spPr>
      </p:pic>
      <p:sp>
        <p:nvSpPr>
          <p:cNvPr id="39" name="文本框 38"/>
          <p:cNvSpPr txBox="1"/>
          <p:nvPr/>
        </p:nvSpPr>
        <p:spPr>
          <a:xfrm>
            <a:off x="2950577" y="3153666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</a:t>
            </a:r>
            <a:endParaRPr lang="zh-CN" altLang="en-US" sz="1050" dirty="0"/>
          </a:p>
        </p:txBody>
      </p:sp>
      <p:sp>
        <p:nvSpPr>
          <p:cNvPr id="40" name="文本框 39"/>
          <p:cNvSpPr txBox="1"/>
          <p:nvPr/>
        </p:nvSpPr>
        <p:spPr>
          <a:xfrm>
            <a:off x="3059586" y="361155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2</a:t>
            </a:r>
            <a:endParaRPr lang="zh-CN" altLang="en-US" sz="1050" dirty="0"/>
          </a:p>
        </p:txBody>
      </p:sp>
      <p:sp>
        <p:nvSpPr>
          <p:cNvPr id="41" name="文本框 40"/>
          <p:cNvSpPr txBox="1"/>
          <p:nvPr/>
        </p:nvSpPr>
        <p:spPr>
          <a:xfrm>
            <a:off x="3232769" y="4025382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3</a:t>
            </a:r>
            <a:endParaRPr lang="zh-CN" altLang="en-US" sz="1050" dirty="0"/>
          </a:p>
        </p:txBody>
      </p:sp>
      <p:sp>
        <p:nvSpPr>
          <p:cNvPr id="42" name="文本框 41"/>
          <p:cNvSpPr txBox="1"/>
          <p:nvPr/>
        </p:nvSpPr>
        <p:spPr>
          <a:xfrm>
            <a:off x="3510086" y="438561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4</a:t>
            </a:r>
            <a:endParaRPr lang="zh-CN" altLang="en-US" sz="1050" dirty="0"/>
          </a:p>
        </p:txBody>
      </p:sp>
      <p:sp>
        <p:nvSpPr>
          <p:cNvPr id="43" name="文本框 42"/>
          <p:cNvSpPr txBox="1"/>
          <p:nvPr/>
        </p:nvSpPr>
        <p:spPr>
          <a:xfrm>
            <a:off x="3907300" y="467411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5</a:t>
            </a:r>
            <a:endParaRPr lang="zh-CN" altLang="en-US" sz="1050" dirty="0"/>
          </a:p>
        </p:txBody>
      </p:sp>
      <p:sp>
        <p:nvSpPr>
          <p:cNvPr id="44" name="文本框 43"/>
          <p:cNvSpPr txBox="1"/>
          <p:nvPr/>
        </p:nvSpPr>
        <p:spPr>
          <a:xfrm>
            <a:off x="4413779" y="492464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6</a:t>
            </a:r>
            <a:endParaRPr lang="zh-CN" altLang="en-US" sz="1050" dirty="0"/>
          </a:p>
        </p:txBody>
      </p:sp>
      <p:sp>
        <p:nvSpPr>
          <p:cNvPr id="45" name="文本框 44"/>
          <p:cNvSpPr txBox="1"/>
          <p:nvPr/>
        </p:nvSpPr>
        <p:spPr>
          <a:xfrm>
            <a:off x="7022616" y="4066600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11</a:t>
            </a:r>
            <a:endParaRPr lang="zh-CN" altLang="en-US" sz="1050" dirty="0"/>
          </a:p>
        </p:txBody>
      </p:sp>
      <p:sp>
        <p:nvSpPr>
          <p:cNvPr id="46" name="文本框 45"/>
          <p:cNvSpPr txBox="1"/>
          <p:nvPr/>
        </p:nvSpPr>
        <p:spPr>
          <a:xfrm>
            <a:off x="5781460" y="4956365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8</a:t>
            </a:r>
            <a:endParaRPr lang="zh-CN" altLang="en-US" sz="1050" dirty="0"/>
          </a:p>
        </p:txBody>
      </p:sp>
      <p:sp>
        <p:nvSpPr>
          <p:cNvPr id="47" name="文本框 46"/>
          <p:cNvSpPr txBox="1"/>
          <p:nvPr/>
        </p:nvSpPr>
        <p:spPr>
          <a:xfrm>
            <a:off x="6314794" y="4761810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9</a:t>
            </a:r>
            <a:endParaRPr lang="zh-CN" altLang="en-US" sz="1050" dirty="0"/>
          </a:p>
        </p:txBody>
      </p:sp>
      <p:sp>
        <p:nvSpPr>
          <p:cNvPr id="48" name="文本框 47"/>
          <p:cNvSpPr txBox="1"/>
          <p:nvPr/>
        </p:nvSpPr>
        <p:spPr>
          <a:xfrm>
            <a:off x="6691520" y="4444028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10</a:t>
            </a:r>
            <a:endParaRPr lang="zh-CN" altLang="en-US" sz="1050" dirty="0"/>
          </a:p>
        </p:txBody>
      </p:sp>
      <p:sp>
        <p:nvSpPr>
          <p:cNvPr id="49" name="文本框 48"/>
          <p:cNvSpPr txBox="1"/>
          <p:nvPr/>
        </p:nvSpPr>
        <p:spPr>
          <a:xfrm>
            <a:off x="5150413" y="5044780"/>
            <a:ext cx="556563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7</a:t>
            </a:r>
            <a:endParaRPr lang="zh-CN" altLang="en-US" sz="1050" dirty="0"/>
          </a:p>
        </p:txBody>
      </p:sp>
      <p:sp>
        <p:nvSpPr>
          <p:cNvPr id="50" name="文本框 49"/>
          <p:cNvSpPr txBox="1"/>
          <p:nvPr/>
        </p:nvSpPr>
        <p:spPr>
          <a:xfrm>
            <a:off x="7239820" y="3611555"/>
            <a:ext cx="62709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Cam 12</a:t>
            </a:r>
            <a:endParaRPr lang="zh-CN" altLang="en-US" sz="1050" dirty="0"/>
          </a:p>
        </p:txBody>
      </p:sp>
      <p:sp>
        <p:nvSpPr>
          <p:cNvPr id="58" name="文本框 57"/>
          <p:cNvSpPr txBox="1"/>
          <p:nvPr/>
        </p:nvSpPr>
        <p:spPr>
          <a:xfrm>
            <a:off x="3694452" y="3182054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0°</a:t>
            </a:r>
            <a:endParaRPr lang="zh-CN" altLang="en-US" sz="1050" dirty="0"/>
          </a:p>
        </p:txBody>
      </p:sp>
      <p:sp>
        <p:nvSpPr>
          <p:cNvPr id="61" name="文本框 60"/>
          <p:cNvSpPr txBox="1"/>
          <p:nvPr/>
        </p:nvSpPr>
        <p:spPr>
          <a:xfrm>
            <a:off x="3728171" y="3546002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15°</a:t>
            </a:r>
            <a:endParaRPr lang="zh-CN" altLang="en-US" sz="1050" dirty="0"/>
          </a:p>
        </p:txBody>
      </p:sp>
      <p:sp>
        <p:nvSpPr>
          <p:cNvPr id="62" name="文本框 61"/>
          <p:cNvSpPr txBox="1"/>
          <p:nvPr/>
        </p:nvSpPr>
        <p:spPr>
          <a:xfrm>
            <a:off x="3882362" y="3846903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30°</a:t>
            </a:r>
            <a:endParaRPr lang="zh-CN" altLang="en-US" sz="1050" dirty="0"/>
          </a:p>
        </p:txBody>
      </p:sp>
      <p:sp>
        <p:nvSpPr>
          <p:cNvPr id="63" name="文本框 62"/>
          <p:cNvSpPr txBox="1"/>
          <p:nvPr/>
        </p:nvSpPr>
        <p:spPr>
          <a:xfrm>
            <a:off x="4110737" y="4174811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45°</a:t>
            </a:r>
            <a:endParaRPr lang="zh-CN" altLang="en-US" sz="1050" dirty="0"/>
          </a:p>
        </p:txBody>
      </p:sp>
      <p:sp>
        <p:nvSpPr>
          <p:cNvPr id="64" name="文本框 63"/>
          <p:cNvSpPr txBox="1"/>
          <p:nvPr/>
        </p:nvSpPr>
        <p:spPr>
          <a:xfrm>
            <a:off x="4404689" y="4402285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60°</a:t>
            </a:r>
            <a:endParaRPr lang="zh-CN" altLang="en-US" sz="1050" dirty="0"/>
          </a:p>
        </p:txBody>
      </p:sp>
      <p:sp>
        <p:nvSpPr>
          <p:cNvPr id="65" name="文本框 64"/>
          <p:cNvSpPr txBox="1"/>
          <p:nvPr/>
        </p:nvSpPr>
        <p:spPr>
          <a:xfrm>
            <a:off x="4832538" y="4610231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75°</a:t>
            </a:r>
            <a:endParaRPr lang="zh-CN" altLang="en-US" sz="1050" dirty="0"/>
          </a:p>
        </p:txBody>
      </p:sp>
      <p:sp>
        <p:nvSpPr>
          <p:cNvPr id="66" name="文本框 65"/>
          <p:cNvSpPr txBox="1"/>
          <p:nvPr/>
        </p:nvSpPr>
        <p:spPr>
          <a:xfrm>
            <a:off x="5243655" y="4634991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90°</a:t>
            </a:r>
            <a:endParaRPr lang="zh-CN" altLang="en-US" sz="1050" dirty="0"/>
          </a:p>
        </p:txBody>
      </p:sp>
      <p:sp>
        <p:nvSpPr>
          <p:cNvPr id="67" name="文本框 66"/>
          <p:cNvSpPr txBox="1"/>
          <p:nvPr/>
        </p:nvSpPr>
        <p:spPr>
          <a:xfrm>
            <a:off x="5719469" y="4619742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105°</a:t>
            </a:r>
            <a:endParaRPr lang="zh-CN" altLang="en-US" sz="1050" dirty="0"/>
          </a:p>
        </p:txBody>
      </p:sp>
      <p:sp>
        <p:nvSpPr>
          <p:cNvPr id="68" name="文本框 67"/>
          <p:cNvSpPr txBox="1"/>
          <p:nvPr/>
        </p:nvSpPr>
        <p:spPr>
          <a:xfrm>
            <a:off x="6120910" y="4413373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120°</a:t>
            </a:r>
            <a:endParaRPr lang="zh-CN" altLang="en-US" sz="1050" dirty="0"/>
          </a:p>
        </p:txBody>
      </p:sp>
      <p:sp>
        <p:nvSpPr>
          <p:cNvPr id="69" name="文本框 68"/>
          <p:cNvSpPr txBox="1"/>
          <p:nvPr/>
        </p:nvSpPr>
        <p:spPr>
          <a:xfrm>
            <a:off x="6374474" y="4159200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135°</a:t>
            </a:r>
            <a:endParaRPr lang="zh-CN" altLang="en-US" sz="1050" dirty="0"/>
          </a:p>
        </p:txBody>
      </p:sp>
      <p:sp>
        <p:nvSpPr>
          <p:cNvPr id="70" name="文本框 69"/>
          <p:cNvSpPr txBox="1"/>
          <p:nvPr/>
        </p:nvSpPr>
        <p:spPr>
          <a:xfrm>
            <a:off x="6553332" y="3849612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150°</a:t>
            </a:r>
            <a:endParaRPr lang="zh-CN" altLang="en-US" sz="1050" dirty="0"/>
          </a:p>
        </p:txBody>
      </p:sp>
      <p:sp>
        <p:nvSpPr>
          <p:cNvPr id="71" name="文本框 70"/>
          <p:cNvSpPr txBox="1"/>
          <p:nvPr/>
        </p:nvSpPr>
        <p:spPr>
          <a:xfrm>
            <a:off x="6645601" y="3532216"/>
            <a:ext cx="65731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/>
              <a:t>165°</a:t>
            </a:r>
            <a:endParaRPr lang="zh-CN" altLang="en-US" sz="1050" dirty="0"/>
          </a:p>
        </p:txBody>
      </p:sp>
      <p:sp>
        <p:nvSpPr>
          <p:cNvPr id="134" name="文本框 133"/>
          <p:cNvSpPr txBox="1"/>
          <p:nvPr/>
        </p:nvSpPr>
        <p:spPr>
          <a:xfrm>
            <a:off x="3643837" y="5460812"/>
            <a:ext cx="36920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摄像头安置及运动往返起始点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8" name="文本框 147"/>
          <p:cNvSpPr txBox="1"/>
          <p:nvPr/>
        </p:nvSpPr>
        <p:spPr>
          <a:xfrm>
            <a:off x="3688475" y="2707924"/>
            <a:ext cx="3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sp>
        <p:nvSpPr>
          <p:cNvPr id="149" name="文本框 148"/>
          <p:cNvSpPr txBox="1"/>
          <p:nvPr/>
        </p:nvSpPr>
        <p:spPr>
          <a:xfrm>
            <a:off x="6820766" y="2784578"/>
            <a:ext cx="3321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pic>
        <p:nvPicPr>
          <p:cNvPr id="150" name="图片 14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4775" y="3224691"/>
            <a:ext cx="209524" cy="228571"/>
          </a:xfrm>
          <a:prstGeom prst="rect">
            <a:avLst/>
          </a:prstGeom>
        </p:spPr>
      </p:pic>
      <p:cxnSp>
        <p:nvCxnSpPr>
          <p:cNvPr id="152" name="直接连接符 151"/>
          <p:cNvCxnSpPr/>
          <p:nvPr/>
        </p:nvCxnSpPr>
        <p:spPr>
          <a:xfrm>
            <a:off x="3825508" y="3065160"/>
            <a:ext cx="5083" cy="4993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直接连接符 153"/>
          <p:cNvCxnSpPr/>
          <p:nvPr/>
        </p:nvCxnSpPr>
        <p:spPr>
          <a:xfrm>
            <a:off x="6984295" y="3082045"/>
            <a:ext cx="5083" cy="499307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文本框 155"/>
          <p:cNvSpPr txBox="1"/>
          <p:nvPr/>
        </p:nvSpPr>
        <p:spPr>
          <a:xfrm>
            <a:off x="5136203" y="3983834"/>
            <a:ext cx="4651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4m</a:t>
            </a:r>
            <a:endParaRPr lang="zh-CN" altLang="en-US" sz="1600" dirty="0"/>
          </a:p>
        </p:txBody>
      </p:sp>
      <p:cxnSp>
        <p:nvCxnSpPr>
          <p:cNvPr id="3" name="直接连接符 2"/>
          <p:cNvCxnSpPr>
            <a:endCxn id="22" idx="2"/>
          </p:cNvCxnSpPr>
          <p:nvPr/>
        </p:nvCxnSpPr>
        <p:spPr>
          <a:xfrm>
            <a:off x="5395752" y="3338976"/>
            <a:ext cx="10750" cy="1712627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/>
        </p:nvCxnSpPr>
        <p:spPr>
          <a:xfrm flipV="1">
            <a:off x="2709880" y="3310407"/>
            <a:ext cx="6675846" cy="344"/>
          </a:xfrm>
          <a:prstGeom prst="line">
            <a:avLst/>
          </a:prstGeom>
          <a:ln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/>
          <p:nvPr/>
        </p:nvCxnSpPr>
        <p:spPr>
          <a:xfrm>
            <a:off x="3830591" y="3364988"/>
            <a:ext cx="3166732" cy="29290"/>
          </a:xfrm>
          <a:prstGeom prst="straightConnector1">
            <a:avLst/>
          </a:prstGeom>
          <a:ln w="22225">
            <a:solidFill>
              <a:srgbClr val="FFFF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 flipH="1" flipV="1">
            <a:off x="3780643" y="3339697"/>
            <a:ext cx="3193616" cy="10768"/>
          </a:xfrm>
          <a:prstGeom prst="straightConnector1">
            <a:avLst/>
          </a:prstGeom>
          <a:ln w="22225">
            <a:solidFill>
              <a:schemeClr val="accent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文本框 51"/>
          <p:cNvSpPr txBox="1"/>
          <p:nvPr/>
        </p:nvSpPr>
        <p:spPr>
          <a:xfrm>
            <a:off x="5156272" y="2860374"/>
            <a:ext cx="5004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6m</a:t>
            </a:r>
            <a:endParaRPr lang="zh-CN" altLang="en-US" dirty="0"/>
          </a:p>
        </p:txBody>
      </p:sp>
      <p:cxnSp>
        <p:nvCxnSpPr>
          <p:cNvPr id="9" name="直接连接符 8"/>
          <p:cNvCxnSpPr/>
          <p:nvPr/>
        </p:nvCxnSpPr>
        <p:spPr>
          <a:xfrm>
            <a:off x="6438240" y="2784578"/>
            <a:ext cx="13169" cy="10050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连接符 59"/>
          <p:cNvCxnSpPr/>
          <p:nvPr/>
        </p:nvCxnSpPr>
        <p:spPr>
          <a:xfrm>
            <a:off x="4438397" y="2745310"/>
            <a:ext cx="13169" cy="100509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文本框 71"/>
          <p:cNvSpPr txBox="1"/>
          <p:nvPr/>
        </p:nvSpPr>
        <p:spPr>
          <a:xfrm>
            <a:off x="4291249" y="2475131"/>
            <a:ext cx="135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90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6279139" y="2534282"/>
            <a:ext cx="1353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（</a:t>
            </a:r>
            <a:r>
              <a:rPr lang="en-US" altLang="zh-CN" dirty="0">
                <a:solidFill>
                  <a:srgbClr val="FF0000"/>
                </a:solidFill>
              </a:rPr>
              <a:t>90</a:t>
            </a:r>
            <a:r>
              <a:rPr lang="zh-CN" altLang="en-US" dirty="0">
                <a:solidFill>
                  <a:srgbClr val="FF0000"/>
                </a:solidFill>
              </a:rPr>
              <a:t>）</a:t>
            </a:r>
          </a:p>
        </p:txBody>
      </p:sp>
      <p:cxnSp>
        <p:nvCxnSpPr>
          <p:cNvPr id="14" name="直接连接符 13"/>
          <p:cNvCxnSpPr>
            <a:stCxn id="22" idx="0"/>
          </p:cNvCxnSpPr>
          <p:nvPr/>
        </p:nvCxnSpPr>
        <p:spPr>
          <a:xfrm flipV="1">
            <a:off x="5406502" y="3296804"/>
            <a:ext cx="879121" cy="1564323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4" name="直接连接符 23"/>
          <p:cNvCxnSpPr>
            <a:stCxn id="22" idx="0"/>
          </p:cNvCxnSpPr>
          <p:nvPr/>
        </p:nvCxnSpPr>
        <p:spPr>
          <a:xfrm flipH="1" flipV="1">
            <a:off x="4596100" y="3354323"/>
            <a:ext cx="810402" cy="1506804"/>
          </a:xfrm>
          <a:prstGeom prst="line">
            <a:avLst/>
          </a:prstGeom>
          <a:ln w="9525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stCxn id="20" idx="0"/>
          </p:cNvCxnSpPr>
          <p:nvPr/>
        </p:nvCxnSpPr>
        <p:spPr>
          <a:xfrm flipV="1">
            <a:off x="4512992" y="3329563"/>
            <a:ext cx="2337534" cy="128868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74" name="直接连接符 73"/>
          <p:cNvCxnSpPr/>
          <p:nvPr/>
        </p:nvCxnSpPr>
        <p:spPr>
          <a:xfrm flipV="1">
            <a:off x="4505984" y="3298940"/>
            <a:ext cx="161670" cy="1286247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/>
        </p:nvCxnSpPr>
        <p:spPr>
          <a:xfrm flipH="1">
            <a:off x="4528797" y="3311870"/>
            <a:ext cx="851017" cy="12881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直接连接符 85"/>
          <p:cNvCxnSpPr>
            <a:endCxn id="150" idx="3"/>
          </p:cNvCxnSpPr>
          <p:nvPr/>
        </p:nvCxnSpPr>
        <p:spPr>
          <a:xfrm flipV="1">
            <a:off x="4142344" y="3338977"/>
            <a:ext cx="211955" cy="98964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89" name="直接连接符 88"/>
          <p:cNvCxnSpPr/>
          <p:nvPr/>
        </p:nvCxnSpPr>
        <p:spPr>
          <a:xfrm flipV="1">
            <a:off x="4134731" y="3327459"/>
            <a:ext cx="3581834" cy="1075013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5" name="直接连接符 94"/>
          <p:cNvCxnSpPr/>
          <p:nvPr/>
        </p:nvCxnSpPr>
        <p:spPr>
          <a:xfrm flipV="1">
            <a:off x="3921754" y="3354323"/>
            <a:ext cx="262413" cy="63488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9" name="直接连接符 98"/>
          <p:cNvCxnSpPr/>
          <p:nvPr/>
        </p:nvCxnSpPr>
        <p:spPr>
          <a:xfrm flipV="1">
            <a:off x="3874968" y="3326723"/>
            <a:ext cx="4548645" cy="706056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2" name="直接连接符 101"/>
          <p:cNvCxnSpPr/>
          <p:nvPr/>
        </p:nvCxnSpPr>
        <p:spPr>
          <a:xfrm flipV="1">
            <a:off x="4074154" y="3506723"/>
            <a:ext cx="262413" cy="634884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98" name="直接连接符 97"/>
          <p:cNvCxnSpPr/>
          <p:nvPr/>
        </p:nvCxnSpPr>
        <p:spPr>
          <a:xfrm flipV="1">
            <a:off x="3707262" y="3337078"/>
            <a:ext cx="199704" cy="323465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09" name="直接连接符 108"/>
          <p:cNvCxnSpPr/>
          <p:nvPr/>
        </p:nvCxnSpPr>
        <p:spPr>
          <a:xfrm flipV="1">
            <a:off x="3655127" y="3342600"/>
            <a:ext cx="5730599" cy="379322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120" name="直接连接符 119"/>
          <p:cNvCxnSpPr/>
          <p:nvPr/>
        </p:nvCxnSpPr>
        <p:spPr>
          <a:xfrm flipV="1">
            <a:off x="4596100" y="2199442"/>
            <a:ext cx="0" cy="1125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直接箭头连接符 121"/>
          <p:cNvCxnSpPr/>
          <p:nvPr/>
        </p:nvCxnSpPr>
        <p:spPr>
          <a:xfrm flipH="1">
            <a:off x="4438397" y="2860374"/>
            <a:ext cx="1405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文本框 122"/>
          <p:cNvSpPr txBox="1"/>
          <p:nvPr/>
        </p:nvSpPr>
        <p:spPr>
          <a:xfrm>
            <a:off x="4224054" y="2307077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cxnSp>
        <p:nvCxnSpPr>
          <p:cNvPr id="131" name="直接连接符 130"/>
          <p:cNvCxnSpPr/>
          <p:nvPr/>
        </p:nvCxnSpPr>
        <p:spPr>
          <a:xfrm flipV="1">
            <a:off x="6314794" y="2206454"/>
            <a:ext cx="0" cy="11252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6228730" y="2273338"/>
            <a:ext cx="4796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0.5</a:t>
            </a:r>
            <a:endParaRPr lang="zh-CN" altLang="en-US" dirty="0"/>
          </a:p>
        </p:txBody>
      </p:sp>
      <p:cxnSp>
        <p:nvCxnSpPr>
          <p:cNvPr id="127" name="直接箭头连接符 126"/>
          <p:cNvCxnSpPr/>
          <p:nvPr/>
        </p:nvCxnSpPr>
        <p:spPr>
          <a:xfrm>
            <a:off x="6314794" y="2860374"/>
            <a:ext cx="13477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文本框 129"/>
          <p:cNvSpPr txBox="1"/>
          <p:nvPr/>
        </p:nvSpPr>
        <p:spPr>
          <a:xfrm>
            <a:off x="7699888" y="4540331"/>
            <a:ext cx="434552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志愿者</a:t>
            </a:r>
            <a:r>
              <a:rPr lang="en-US" altLang="zh-CN" dirty="0"/>
              <a:t>A—B</a:t>
            </a:r>
            <a:r>
              <a:rPr lang="zh-CN" altLang="en-US" dirty="0"/>
              <a:t>往返匀速运动</a:t>
            </a:r>
            <a:endParaRPr lang="en-US" altLang="zh-CN" dirty="0"/>
          </a:p>
          <a:p>
            <a:r>
              <a:rPr lang="en-US" altLang="zh-CN" dirty="0"/>
              <a:t>Cam1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作为拍摄的一组</a:t>
            </a:r>
            <a:endParaRPr lang="en-US" altLang="zh-CN" dirty="0"/>
          </a:p>
          <a:p>
            <a:r>
              <a:rPr lang="en-US" altLang="zh-CN" dirty="0"/>
              <a:t>Cam2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一组</a:t>
            </a:r>
            <a:endParaRPr lang="en-US" altLang="zh-CN" dirty="0"/>
          </a:p>
          <a:p>
            <a:r>
              <a:rPr lang="en-US" altLang="zh-CN" dirty="0"/>
              <a:t>Cam9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一组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16815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1340419" y="394692"/>
            <a:ext cx="938058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三个情况：普通着装、大衣、背包</a:t>
            </a:r>
            <a:endParaRPr lang="en-US" altLang="zh-CN" dirty="0"/>
          </a:p>
          <a:p>
            <a:r>
              <a:rPr lang="zh-CN" altLang="en-US" dirty="0"/>
              <a:t>实验地点：天台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线是固定的，在照顾了所有的视角的情况下的人运动极限距离确定的，在距离摄像头前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志愿者做测试过程：</a:t>
            </a:r>
            <a:endParaRPr lang="en-US" altLang="zh-CN" dirty="0"/>
          </a:p>
          <a:p>
            <a:r>
              <a:rPr lang="en-US" altLang="zh-CN" dirty="0">
                <a:solidFill>
                  <a:srgbClr val="FFC000"/>
                </a:solidFill>
              </a:rPr>
              <a:t>1</a:t>
            </a:r>
            <a:r>
              <a:rPr lang="zh-CN" altLang="en-US" dirty="0">
                <a:solidFill>
                  <a:srgbClr val="FFC000"/>
                </a:solidFill>
              </a:rPr>
              <a:t>、实验员四人</a:t>
            </a:r>
            <a:r>
              <a:rPr lang="zh-CN" altLang="en-US" dirty="0"/>
              <a:t>控制</a:t>
            </a:r>
            <a:r>
              <a:rPr lang="en-US" altLang="zh-CN" dirty="0"/>
              <a:t>Cam 1 </a:t>
            </a:r>
            <a:r>
              <a:rPr lang="zh-CN" altLang="en-US" dirty="0"/>
              <a:t>、</a:t>
            </a:r>
            <a:r>
              <a:rPr lang="en-US" altLang="zh-CN" dirty="0"/>
              <a:t>6</a:t>
            </a:r>
            <a:r>
              <a:rPr lang="zh-CN" altLang="en-US" dirty="0"/>
              <a:t>、</a:t>
            </a:r>
            <a:r>
              <a:rPr lang="en-US" altLang="zh-CN" dirty="0"/>
              <a:t>7</a:t>
            </a:r>
            <a:r>
              <a:rPr lang="zh-CN" altLang="en-US" dirty="0"/>
              <a:t>、</a:t>
            </a:r>
            <a:r>
              <a:rPr lang="en-US" altLang="zh-CN" dirty="0"/>
              <a:t>8</a:t>
            </a:r>
            <a:r>
              <a:rPr lang="zh-CN" altLang="en-US" dirty="0"/>
              <a:t>进行拍摄。每个摄像头（摄像头视角是</a:t>
            </a:r>
            <a:r>
              <a:rPr lang="en-US" altLang="zh-CN" dirty="0"/>
              <a:t>60°</a:t>
            </a:r>
            <a:r>
              <a:rPr lang="zh-CN" altLang="en-US" dirty="0"/>
              <a:t>）视角的极限标记线</a:t>
            </a:r>
            <a:r>
              <a:rPr lang="en-US" altLang="zh-CN" dirty="0"/>
              <a:t>A</a:t>
            </a:r>
            <a:r>
              <a:rPr lang="zh-CN" altLang="en-US" dirty="0"/>
              <a:t>‘和</a:t>
            </a:r>
            <a:r>
              <a:rPr lang="en-US" altLang="zh-CN" dirty="0"/>
              <a:t>B</a:t>
            </a:r>
            <a:r>
              <a:rPr lang="zh-CN" altLang="en-US" dirty="0"/>
              <a:t>’。志愿者</a:t>
            </a:r>
            <a:r>
              <a:rPr lang="zh-CN" altLang="en-US" dirty="0">
                <a:solidFill>
                  <a:srgbClr val="FF0000"/>
                </a:solidFill>
              </a:rPr>
              <a:t>穿普通着装</a:t>
            </a:r>
            <a:r>
              <a:rPr lang="zh-CN" altLang="en-US" dirty="0"/>
              <a:t>从</a:t>
            </a:r>
            <a:r>
              <a:rPr lang="en-US" altLang="zh-CN" dirty="0"/>
              <a:t>A</a:t>
            </a:r>
            <a:r>
              <a:rPr lang="zh-CN" altLang="en-US" dirty="0"/>
              <a:t>线开始走到</a:t>
            </a:r>
            <a:r>
              <a:rPr lang="en-US" altLang="zh-CN" dirty="0"/>
              <a:t>B</a:t>
            </a:r>
            <a:r>
              <a:rPr lang="zh-CN" altLang="en-US" dirty="0"/>
              <a:t>线结束然后再从</a:t>
            </a:r>
            <a:r>
              <a:rPr lang="en-US" altLang="zh-CN" dirty="0"/>
              <a:t>B</a:t>
            </a:r>
            <a:r>
              <a:rPr lang="zh-CN" altLang="en-US" dirty="0"/>
              <a:t>线开始走到</a:t>
            </a:r>
            <a:r>
              <a:rPr lang="en-US" altLang="zh-CN" dirty="0"/>
              <a:t>A</a:t>
            </a:r>
            <a:r>
              <a:rPr lang="zh-CN" altLang="en-US" dirty="0"/>
              <a:t>线，务必走过</a:t>
            </a:r>
            <a:r>
              <a:rPr lang="en-US" altLang="zh-CN" dirty="0"/>
              <a:t>AB</a:t>
            </a:r>
            <a:r>
              <a:rPr lang="zh-CN" altLang="en-US" dirty="0"/>
              <a:t>线，再从</a:t>
            </a:r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线开始。当控制</a:t>
            </a:r>
            <a:r>
              <a:rPr lang="en-US" altLang="zh-CN" dirty="0"/>
              <a:t>cam7</a:t>
            </a:r>
            <a:r>
              <a:rPr lang="zh-CN" altLang="en-US" dirty="0"/>
              <a:t>摄像头的同学看到志愿者从</a:t>
            </a:r>
            <a:r>
              <a:rPr lang="en-US" altLang="zh-CN" dirty="0"/>
              <a:t>A</a:t>
            </a:r>
            <a:r>
              <a:rPr lang="zh-CN" altLang="en-US" dirty="0"/>
              <a:t>线开始起步而踏入</a:t>
            </a:r>
            <a:r>
              <a:rPr lang="en-US" altLang="zh-CN" dirty="0"/>
              <a:t>90°</a:t>
            </a:r>
            <a:r>
              <a:rPr lang="zh-CN" altLang="en-US" dirty="0"/>
              <a:t>的视角的极限位置线，再各自外退</a:t>
            </a:r>
            <a:r>
              <a:rPr lang="en-US" altLang="zh-CN" dirty="0"/>
              <a:t>0.5m</a:t>
            </a:r>
            <a:r>
              <a:rPr lang="zh-CN" altLang="en-US" dirty="0"/>
              <a:t>，取为</a:t>
            </a:r>
            <a:r>
              <a:rPr lang="en-US" altLang="zh-CN" dirty="0"/>
              <a:t>cam7</a:t>
            </a:r>
            <a:r>
              <a:rPr lang="zh-CN" altLang="en-US" dirty="0"/>
              <a:t>摄像头的摄像标记线，当踏入</a:t>
            </a:r>
            <a:r>
              <a:rPr lang="en-US" altLang="zh-CN" dirty="0"/>
              <a:t>A</a:t>
            </a:r>
            <a:r>
              <a:rPr lang="zh-CN" altLang="en-US" dirty="0"/>
              <a:t>（</a:t>
            </a:r>
            <a:r>
              <a:rPr lang="en-US" altLang="zh-CN" dirty="0"/>
              <a:t>90</a:t>
            </a:r>
            <a:r>
              <a:rPr lang="zh-CN" altLang="en-US" dirty="0"/>
              <a:t>）时即按下拍摄键，当踏入</a:t>
            </a:r>
            <a:r>
              <a:rPr lang="en-US" altLang="zh-CN" dirty="0"/>
              <a:t>B</a:t>
            </a:r>
            <a:r>
              <a:rPr lang="zh-CN" altLang="en-US" dirty="0"/>
              <a:t>（</a:t>
            </a:r>
            <a:r>
              <a:rPr lang="en-US" altLang="zh-CN" dirty="0"/>
              <a:t>90</a:t>
            </a:r>
            <a:r>
              <a:rPr lang="zh-CN" altLang="en-US" dirty="0"/>
              <a:t>）时取消拍摄键。控制</a:t>
            </a:r>
            <a:r>
              <a:rPr lang="en-US" altLang="zh-CN" dirty="0"/>
              <a:t>Cam1</a:t>
            </a:r>
            <a:r>
              <a:rPr lang="zh-CN" altLang="en-US" dirty="0"/>
              <a:t>的同学当志愿者从</a:t>
            </a:r>
            <a:r>
              <a:rPr lang="en-US" altLang="zh-CN" dirty="0"/>
              <a:t>A</a:t>
            </a:r>
            <a:r>
              <a:rPr lang="zh-CN" altLang="en-US" dirty="0"/>
              <a:t>线出发是按下视频键，踏入</a:t>
            </a:r>
            <a:r>
              <a:rPr lang="en-US" altLang="zh-CN" dirty="0"/>
              <a:t>B</a:t>
            </a:r>
            <a:r>
              <a:rPr lang="zh-CN" altLang="en-US" dirty="0"/>
              <a:t>线时关闭视频键。穿单衣志愿者进行</a:t>
            </a:r>
            <a:r>
              <a:rPr lang="en-US" altLang="zh-CN" dirty="0"/>
              <a:t>AB</a:t>
            </a:r>
            <a:r>
              <a:rPr lang="zh-CN" altLang="en-US" dirty="0"/>
              <a:t>来回走动</a:t>
            </a:r>
            <a:r>
              <a:rPr lang="en-US" altLang="zh-CN" dirty="0"/>
              <a:t>15</a:t>
            </a:r>
            <a:r>
              <a:rPr lang="zh-CN" altLang="en-US" dirty="0"/>
              <a:t>次，加</a:t>
            </a:r>
            <a:r>
              <a:rPr lang="zh-CN" altLang="en-US" dirty="0">
                <a:solidFill>
                  <a:srgbClr val="FF0000"/>
                </a:solidFill>
              </a:rPr>
              <a:t>外套</a:t>
            </a:r>
            <a:r>
              <a:rPr lang="zh-CN" altLang="en-US" dirty="0"/>
              <a:t>（长短大衣、夹克、棉袄），志愿者再进行</a:t>
            </a:r>
            <a:r>
              <a:rPr lang="en-US" altLang="zh-CN" dirty="0"/>
              <a:t>15</a:t>
            </a:r>
            <a:r>
              <a:rPr lang="zh-CN" altLang="en-US" dirty="0"/>
              <a:t>个来回走路，脱掉外衣再加上</a:t>
            </a:r>
            <a:r>
              <a:rPr lang="zh-CN" altLang="en-US" dirty="0">
                <a:solidFill>
                  <a:srgbClr val="FF0000"/>
                </a:solidFill>
              </a:rPr>
              <a:t>背包</a:t>
            </a:r>
            <a:r>
              <a:rPr lang="zh-CN" altLang="en-US" dirty="0"/>
              <a:t>（手提、背包）进行</a:t>
            </a:r>
            <a:r>
              <a:rPr lang="en-US" altLang="zh-CN" dirty="0"/>
              <a:t>15</a:t>
            </a:r>
            <a:r>
              <a:rPr lang="zh-CN" altLang="en-US" dirty="0"/>
              <a:t>个来回走动。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>
                <a:solidFill>
                  <a:srgbClr val="FFC000"/>
                </a:solidFill>
              </a:rPr>
              <a:t>2</a:t>
            </a:r>
            <a:r>
              <a:rPr lang="zh-CN" altLang="en-US" dirty="0">
                <a:solidFill>
                  <a:srgbClr val="FFC000"/>
                </a:solidFill>
              </a:rPr>
              <a:t>、实验员四人</a:t>
            </a:r>
            <a:r>
              <a:rPr lang="zh-CN" altLang="en-US" dirty="0"/>
              <a:t>控制</a:t>
            </a:r>
            <a:r>
              <a:rPr lang="en-US" altLang="zh-CN" dirty="0"/>
              <a:t>Cam2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进行拍摄。以此进行上面的着单衣、加外套、背包三种情况进行各自</a:t>
            </a:r>
            <a:r>
              <a:rPr lang="en-US" altLang="zh-CN" dirty="0"/>
              <a:t>15</a:t>
            </a:r>
            <a:r>
              <a:rPr lang="zh-CN" altLang="en-US" dirty="0"/>
              <a:t>个来回。</a:t>
            </a:r>
            <a:endParaRPr lang="en-US" altLang="zh-CN" dirty="0"/>
          </a:p>
          <a:p>
            <a:r>
              <a:rPr lang="en-US" altLang="zh-CN" dirty="0">
                <a:solidFill>
                  <a:srgbClr val="FFC000"/>
                </a:solidFill>
              </a:rPr>
              <a:t>3</a:t>
            </a:r>
            <a:r>
              <a:rPr lang="zh-CN" altLang="en-US" dirty="0">
                <a:solidFill>
                  <a:srgbClr val="FFC000"/>
                </a:solidFill>
              </a:rPr>
              <a:t>、实验员四人</a:t>
            </a:r>
            <a:r>
              <a:rPr lang="zh-CN" altLang="en-US" dirty="0"/>
              <a:t>控制</a:t>
            </a:r>
            <a:r>
              <a:rPr lang="en-US" altLang="zh-CN" dirty="0"/>
              <a:t>Cam9</a:t>
            </a:r>
            <a:r>
              <a:rPr lang="zh-CN" altLang="en-US" dirty="0"/>
              <a:t>、</a:t>
            </a:r>
            <a:r>
              <a:rPr lang="en-US" altLang="zh-CN" dirty="0"/>
              <a:t>10</a:t>
            </a:r>
            <a:r>
              <a:rPr lang="zh-CN" altLang="en-US" dirty="0"/>
              <a:t>、</a:t>
            </a:r>
            <a:r>
              <a:rPr lang="en-US" altLang="zh-CN" dirty="0"/>
              <a:t>11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进行拍摄。以此进行上面的着单衣、加外套、背包三种情况进行各自</a:t>
            </a:r>
            <a:r>
              <a:rPr lang="en-US" altLang="zh-CN" dirty="0"/>
              <a:t>15</a:t>
            </a:r>
            <a:r>
              <a:rPr lang="zh-CN" altLang="en-US" dirty="0"/>
              <a:t>个来回。</a:t>
            </a:r>
            <a:endParaRPr lang="en-US" altLang="zh-CN" dirty="0"/>
          </a:p>
          <a:p>
            <a:endParaRPr lang="en-US" altLang="zh-CN" dirty="0">
              <a:solidFill>
                <a:srgbClr val="FFC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1</a:t>
            </a:r>
            <a:r>
              <a:rPr lang="zh-CN" altLang="en-US" dirty="0">
                <a:solidFill>
                  <a:srgbClr val="FF0000"/>
                </a:solidFill>
              </a:rPr>
              <a:t>人实验完成。大概每个实验</a:t>
            </a:r>
            <a:r>
              <a:rPr lang="en-US" altLang="zh-CN" dirty="0">
                <a:solidFill>
                  <a:srgbClr val="FF0000"/>
                </a:solidFill>
              </a:rPr>
              <a:t>40-60</a:t>
            </a:r>
            <a:r>
              <a:rPr lang="zh-CN" altLang="en-US" dirty="0">
                <a:solidFill>
                  <a:srgbClr val="FF0000"/>
                </a:solidFill>
              </a:rPr>
              <a:t>分钟。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循环</a:t>
            </a:r>
            <a:r>
              <a:rPr lang="en-US" altLang="zh-CN" dirty="0">
                <a:solidFill>
                  <a:srgbClr val="FF0000"/>
                </a:solidFill>
              </a:rPr>
              <a:t>20</a:t>
            </a:r>
            <a:r>
              <a:rPr lang="zh-CN" altLang="en-US" dirty="0">
                <a:solidFill>
                  <a:srgbClr val="FF0000"/>
                </a:solidFill>
              </a:rPr>
              <a:t>次即</a:t>
            </a:r>
            <a:r>
              <a:rPr lang="en-US" altLang="zh-CN" dirty="0">
                <a:solidFill>
                  <a:srgbClr val="FF0000"/>
                </a:solidFill>
              </a:rPr>
              <a:t>20</a:t>
            </a:r>
            <a:r>
              <a:rPr lang="zh-CN" altLang="en-US" dirty="0">
                <a:solidFill>
                  <a:srgbClr val="FF0000"/>
                </a:solidFill>
              </a:rPr>
              <a:t>志愿者本次采集数据完成。</a:t>
            </a:r>
            <a:endParaRPr lang="en-US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763143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1101880" y="237122"/>
            <a:ext cx="9380588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需要准备：</a:t>
            </a:r>
            <a:endParaRPr lang="en-US" altLang="zh-CN" dirty="0"/>
          </a:p>
          <a:p>
            <a:r>
              <a:rPr lang="zh-CN" altLang="en-US" dirty="0"/>
              <a:t>大衣（</a:t>
            </a:r>
            <a:r>
              <a:rPr lang="en-US" altLang="zh-CN" dirty="0"/>
              <a:t>3</a:t>
            </a:r>
            <a:r>
              <a:rPr lang="zh-CN" altLang="en-US" dirty="0"/>
              <a:t>件）</a:t>
            </a:r>
            <a:endParaRPr lang="en-US" altLang="zh-CN" dirty="0"/>
          </a:p>
          <a:p>
            <a:r>
              <a:rPr lang="zh-CN" altLang="en-US" dirty="0"/>
              <a:t>背包（书包</a:t>
            </a:r>
            <a:r>
              <a:rPr lang="en-US" altLang="zh-CN" dirty="0"/>
              <a:t>+</a:t>
            </a:r>
            <a:r>
              <a:rPr lang="zh-CN" altLang="en-US" dirty="0"/>
              <a:t>电脑包）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充电宝（苹果手机</a:t>
            </a:r>
            <a:r>
              <a:rPr lang="en-US" altLang="zh-CN" dirty="0"/>
              <a:t>5</a:t>
            </a:r>
            <a:r>
              <a:rPr lang="zh-CN" altLang="en-US" dirty="0"/>
              <a:t>台，实验还需要搭建一下，距离和标记点）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行人：</a:t>
            </a:r>
            <a:r>
              <a:rPr lang="zh-CN" altLang="en-US" dirty="0">
                <a:solidFill>
                  <a:srgbClr val="FF0000"/>
                </a:solidFill>
              </a:rPr>
              <a:t>以平时走路速度 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zh-CN" altLang="en-US" dirty="0">
                <a:solidFill>
                  <a:srgbClr val="FF0000"/>
                </a:solidFill>
              </a:rPr>
              <a:t>不要跑步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zh-CN" altLang="en-US" dirty="0">
                <a:solidFill>
                  <a:srgbClr val="FF0000"/>
                </a:solidFill>
              </a:rPr>
              <a:t>不要忽然快步忽然慢步忽然停下来忽然回头站住 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zh-CN" altLang="en-US" dirty="0">
                <a:solidFill>
                  <a:srgbClr val="FF0000"/>
                </a:solidFill>
              </a:rPr>
              <a:t>正常态走路就好</a:t>
            </a:r>
            <a:r>
              <a:rPr lang="en-US" altLang="zh-CN" dirty="0">
                <a:solidFill>
                  <a:srgbClr val="FF0000"/>
                </a:solidFill>
              </a:rPr>
              <a:t>;</a:t>
            </a:r>
            <a:r>
              <a:rPr lang="zh-CN" altLang="en-US" dirty="0">
                <a:solidFill>
                  <a:srgbClr val="FF0000"/>
                </a:solidFill>
              </a:rPr>
              <a:t>不要刻意姿态走路，不要伪装</a:t>
            </a:r>
            <a:r>
              <a:rPr lang="zh-CN" altLang="en-US" dirty="0"/>
              <a:t>，</a:t>
            </a:r>
            <a:r>
              <a:rPr lang="en-US" altLang="zh-CN" dirty="0"/>
              <a:t>A</a:t>
            </a:r>
            <a:r>
              <a:rPr lang="zh-CN" altLang="en-US" dirty="0"/>
              <a:t>点为起点，</a:t>
            </a:r>
            <a:r>
              <a:rPr lang="en-US" altLang="zh-CN" dirty="0"/>
              <a:t>B</a:t>
            </a:r>
            <a:r>
              <a:rPr lang="zh-CN" altLang="en-US" dirty="0"/>
              <a:t>点为终点，听到说“走“就从</a:t>
            </a:r>
            <a:r>
              <a:rPr lang="en-US" altLang="zh-CN" dirty="0"/>
              <a:t>A</a:t>
            </a:r>
            <a:r>
              <a:rPr lang="zh-CN" altLang="en-US" dirty="0"/>
              <a:t>点走到</a:t>
            </a:r>
            <a:r>
              <a:rPr lang="en-US" altLang="zh-CN" dirty="0"/>
              <a:t>B</a:t>
            </a:r>
            <a:r>
              <a:rPr lang="zh-CN" altLang="en-US" dirty="0"/>
              <a:t>点，一定要走完</a:t>
            </a:r>
            <a:r>
              <a:rPr lang="en-US" altLang="zh-CN" dirty="0"/>
              <a:t>B</a:t>
            </a:r>
            <a:r>
              <a:rPr lang="zh-CN" altLang="en-US" dirty="0"/>
              <a:t>点才停，  然后转身，听到指挥员说”走”就从</a:t>
            </a:r>
            <a:r>
              <a:rPr lang="en-US" altLang="zh-CN" dirty="0"/>
              <a:t>B</a:t>
            </a:r>
            <a:r>
              <a:rPr lang="zh-CN" altLang="en-US" dirty="0"/>
              <a:t>点走到</a:t>
            </a:r>
            <a:r>
              <a:rPr lang="en-US" altLang="zh-CN" dirty="0"/>
              <a:t>A</a:t>
            </a:r>
            <a:r>
              <a:rPr lang="zh-CN" altLang="en-US" dirty="0"/>
              <a:t>点， 过了</a:t>
            </a:r>
            <a:r>
              <a:rPr lang="en-US" altLang="zh-CN" dirty="0"/>
              <a:t>A</a:t>
            </a:r>
            <a:r>
              <a:rPr lang="zh-CN" altLang="en-US" dirty="0"/>
              <a:t>点才停，然后转身，这就是一个回合，然后以</a:t>
            </a:r>
            <a:r>
              <a:rPr lang="en-US" altLang="zh-CN" dirty="0"/>
              <a:t>A</a:t>
            </a:r>
            <a:r>
              <a:rPr lang="zh-CN" altLang="en-US" dirty="0"/>
              <a:t>点为起点循环，依次进行</a:t>
            </a:r>
            <a:r>
              <a:rPr lang="en-US" altLang="zh-CN" dirty="0"/>
              <a:t>60</a:t>
            </a:r>
            <a:r>
              <a:rPr lang="zh-CN" altLang="en-US" dirty="0"/>
              <a:t>组。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（从</a:t>
            </a:r>
            <a:r>
              <a:rPr lang="en-US" altLang="zh-CN" dirty="0"/>
              <a:t>A</a:t>
            </a:r>
            <a:r>
              <a:rPr lang="zh-CN" altLang="en-US" dirty="0"/>
              <a:t>点沿着直线走到</a:t>
            </a:r>
            <a:r>
              <a:rPr lang="en-US" altLang="zh-CN" dirty="0"/>
              <a:t>B</a:t>
            </a:r>
            <a:r>
              <a:rPr lang="zh-CN" altLang="en-US" dirty="0"/>
              <a:t>，再从</a:t>
            </a:r>
            <a:r>
              <a:rPr lang="en-US" altLang="zh-CN" dirty="0"/>
              <a:t>B</a:t>
            </a:r>
            <a:r>
              <a:rPr lang="zh-CN" altLang="en-US" dirty="0"/>
              <a:t>点走直线到</a:t>
            </a:r>
            <a:r>
              <a:rPr lang="en-US" altLang="zh-CN" dirty="0"/>
              <a:t>A</a:t>
            </a:r>
            <a:r>
              <a:rPr lang="zh-CN" altLang="en-US" dirty="0"/>
              <a:t>点为一组，先单衣走</a:t>
            </a:r>
            <a:r>
              <a:rPr lang="en-US" altLang="zh-CN" dirty="0"/>
              <a:t>20</a:t>
            </a:r>
            <a:r>
              <a:rPr lang="zh-CN" altLang="en-US" dirty="0"/>
              <a:t>组，走完就停下来，穿外套走</a:t>
            </a:r>
            <a:r>
              <a:rPr lang="en-US" altLang="zh-CN" dirty="0"/>
              <a:t>20</a:t>
            </a:r>
            <a:r>
              <a:rPr lang="zh-CN" altLang="en-US" dirty="0"/>
              <a:t>组，然后再单衣</a:t>
            </a:r>
            <a:r>
              <a:rPr lang="en-US" altLang="zh-CN" dirty="0"/>
              <a:t>+</a:t>
            </a:r>
            <a:r>
              <a:rPr lang="zh-CN" altLang="en-US" dirty="0"/>
              <a:t>背个书包走</a:t>
            </a:r>
            <a:r>
              <a:rPr lang="en-US" altLang="zh-CN" dirty="0"/>
              <a:t>20</a:t>
            </a:r>
            <a:r>
              <a:rPr lang="zh-CN" altLang="en-US" dirty="0"/>
              <a:t>组，</a:t>
            </a:r>
            <a:r>
              <a:rPr lang="en-US" altLang="zh-CN" dirty="0"/>
              <a:t>AB</a:t>
            </a:r>
            <a:r>
              <a:rPr lang="zh-CN" altLang="en-US" dirty="0"/>
              <a:t>为</a:t>
            </a:r>
            <a:r>
              <a:rPr lang="en-US" altLang="zh-CN" dirty="0"/>
              <a:t>6m</a:t>
            </a:r>
            <a:r>
              <a:rPr lang="zh-CN" altLang="en-US" dirty="0"/>
              <a:t>，来去就</a:t>
            </a:r>
            <a:r>
              <a:rPr lang="en-US" altLang="zh-CN" dirty="0"/>
              <a:t>12m</a:t>
            </a:r>
            <a:r>
              <a:rPr lang="zh-CN" altLang="en-US" dirty="0"/>
              <a:t>，也就是</a:t>
            </a:r>
            <a:r>
              <a:rPr lang="en-US" altLang="zh-CN" dirty="0"/>
              <a:t>12m*60=720m</a:t>
            </a:r>
            <a:r>
              <a:rPr lang="zh-CN" altLang="en-US" dirty="0"/>
              <a:t>，走完就撤） 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衣服和书包尽量大家用自己的，要是不介意的话我们也提供，外套就是（冬天的棉衣或夹克或厚点的外套或薄的也行的），</a:t>
            </a:r>
            <a:r>
              <a:rPr lang="en-US" altLang="zh-CN" dirty="0"/>
              <a:t>AB</a:t>
            </a:r>
            <a:r>
              <a:rPr lang="zh-CN" altLang="en-US" dirty="0"/>
              <a:t>点以及起点到机电天台实验场地（由</a:t>
            </a:r>
            <a:r>
              <a:rPr lang="en-US" altLang="zh-CN" dirty="0"/>
              <a:t>725</a:t>
            </a:r>
            <a:r>
              <a:rPr lang="zh-CN" altLang="en-US" dirty="0"/>
              <a:t>面前斜坡爬上去）就知道了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975653" y="1802296"/>
            <a:ext cx="26505" cy="96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7182678" y="1669774"/>
            <a:ext cx="39757" cy="1099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4002158" y="2286000"/>
            <a:ext cx="3180520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612193" y="2141090"/>
            <a:ext cx="49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3902766" y="2219739"/>
            <a:ext cx="119269" cy="10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7142922" y="2219739"/>
            <a:ext cx="119269" cy="10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7262191" y="2101334"/>
            <a:ext cx="49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8936" y="1978997"/>
            <a:ext cx="533263" cy="5817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423315" y="2727727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正向起点（反向起点）</a:t>
            </a: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647392" y="2706120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正向终点（反向起点）</a:t>
            </a:r>
          </a:p>
        </p:txBody>
      </p:sp>
    </p:spTree>
    <p:extLst>
      <p:ext uri="{BB962C8B-B14F-4D97-AF65-F5344CB8AC3E}">
        <p14:creationId xmlns:p14="http://schemas.microsoft.com/office/powerpoint/2010/main" val="574878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文本框 103"/>
          <p:cNvSpPr txBox="1"/>
          <p:nvPr/>
        </p:nvSpPr>
        <p:spPr>
          <a:xfrm>
            <a:off x="1004272" y="932795"/>
            <a:ext cx="9380588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zh-CN" dirty="0"/>
              <a:t>从</a:t>
            </a:r>
            <a:r>
              <a:rPr lang="en-US" altLang="zh-CN" dirty="0"/>
              <a:t>A</a:t>
            </a:r>
            <a:r>
              <a:rPr lang="zh-CN" altLang="zh-CN" dirty="0"/>
              <a:t>到</a:t>
            </a:r>
            <a:r>
              <a:rPr lang="en-US" altLang="zh-CN" dirty="0"/>
              <a:t>B</a:t>
            </a:r>
            <a:r>
              <a:rPr lang="zh-CN" altLang="zh-CN" dirty="0"/>
              <a:t>然后从</a:t>
            </a:r>
            <a:r>
              <a:rPr lang="en-US" altLang="zh-CN" dirty="0"/>
              <a:t>B</a:t>
            </a:r>
            <a:r>
              <a:rPr lang="zh-CN" altLang="zh-CN" dirty="0"/>
              <a:t>到</a:t>
            </a:r>
            <a:r>
              <a:rPr lang="en-US" altLang="zh-CN" dirty="0"/>
              <a:t>A</a:t>
            </a:r>
            <a:r>
              <a:rPr lang="zh-CN" altLang="zh-CN" dirty="0"/>
              <a:t>为一个回合，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志愿者穿外套在</a:t>
            </a:r>
            <a:r>
              <a:rPr lang="zh-CN" altLang="zh-CN" dirty="0">
                <a:solidFill>
                  <a:srgbClr val="FF0000"/>
                </a:solidFill>
              </a:rPr>
              <a:t>从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zh-CN" dirty="0">
                <a:solidFill>
                  <a:srgbClr val="FF0000"/>
                </a:solidFill>
              </a:rPr>
              <a:t>点到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zh-CN" dirty="0">
                <a:solidFill>
                  <a:srgbClr val="FF0000"/>
                </a:solidFill>
              </a:rPr>
              <a:t>点折回的时候</a:t>
            </a:r>
            <a:r>
              <a:rPr lang="zh-CN" altLang="zh-CN" dirty="0"/>
              <a:t>过你</a:t>
            </a:r>
            <a:r>
              <a:rPr lang="zh-CN" altLang="zh-CN" dirty="0">
                <a:solidFill>
                  <a:srgbClr val="FF0000"/>
                </a:solidFill>
              </a:rPr>
              <a:t>录制</a:t>
            </a:r>
            <a:r>
              <a:rPr lang="zh-CN" altLang="en-US" dirty="0">
                <a:solidFill>
                  <a:srgbClr val="FF0000"/>
                </a:solidFill>
              </a:rPr>
              <a:t>视频</a:t>
            </a:r>
            <a:r>
              <a:rPr lang="zh-CN" altLang="zh-CN" dirty="0">
                <a:solidFill>
                  <a:srgbClr val="FF0000"/>
                </a:solidFill>
              </a:rPr>
              <a:t>关闭</a:t>
            </a:r>
            <a:r>
              <a:rPr lang="zh-CN" altLang="zh-CN" dirty="0"/>
              <a:t>标记线数</a:t>
            </a:r>
            <a:r>
              <a:rPr lang="en-US" altLang="zh-CN" dirty="0"/>
              <a:t>1</a:t>
            </a:r>
            <a:r>
              <a:rPr lang="zh-CN" altLang="zh-CN" dirty="0"/>
              <a:t>，</a:t>
            </a:r>
            <a:r>
              <a:rPr lang="en-US" altLang="zh-CN" dirty="0"/>
              <a:t> 2,  3</a:t>
            </a:r>
            <a:r>
              <a:rPr lang="zh-CN" altLang="zh-CN" dirty="0"/>
              <a:t>，</a:t>
            </a:r>
            <a:r>
              <a:rPr lang="en-US" altLang="zh-CN" dirty="0"/>
              <a:t> 4</a:t>
            </a:r>
            <a:r>
              <a:rPr lang="zh-CN" altLang="zh-CN" dirty="0"/>
              <a:t>，</a:t>
            </a:r>
            <a:r>
              <a:rPr lang="en-US" altLang="zh-CN" dirty="0"/>
              <a:t> 5</a:t>
            </a:r>
            <a:r>
              <a:rPr lang="zh-CN" altLang="zh-CN" dirty="0"/>
              <a:t>，</a:t>
            </a:r>
            <a:r>
              <a:rPr lang="en-US" altLang="zh-CN" dirty="0"/>
              <a:t> 6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 </a:t>
            </a:r>
            <a:r>
              <a:rPr lang="zh-CN" altLang="zh-CN" dirty="0"/>
              <a:t>然后提醒志愿者换下外套背上书包选包再数</a:t>
            </a:r>
            <a:r>
              <a:rPr lang="en-US" altLang="zh-CN" dirty="0"/>
              <a:t>20</a:t>
            </a:r>
            <a:r>
              <a:rPr lang="zh-CN" altLang="zh-CN" dirty="0"/>
              <a:t>回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zh-CN" altLang="zh-CN" dirty="0"/>
              <a:t>以此数到</a:t>
            </a:r>
            <a:r>
              <a:rPr lang="en-US" altLang="zh-CN" dirty="0"/>
              <a:t> 20</a:t>
            </a:r>
            <a:r>
              <a:rPr lang="zh-CN" altLang="zh-CN" dirty="0"/>
              <a:t>时 提醒志愿者 脱掉外套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zh-CN" altLang="zh-CN" dirty="0"/>
              <a:t>再重复 数</a:t>
            </a:r>
            <a:r>
              <a:rPr lang="en-US" altLang="zh-CN" dirty="0"/>
              <a:t>1,2,3,4,5……</a:t>
            </a:r>
            <a:r>
              <a:rPr lang="zh-CN" altLang="zh-CN" dirty="0"/>
              <a:t>到</a:t>
            </a:r>
            <a:r>
              <a:rPr lang="en-US" altLang="zh-CN" dirty="0"/>
              <a:t>20</a:t>
            </a:r>
            <a:r>
              <a:rPr lang="zh-CN" altLang="zh-CN" dirty="0"/>
              <a:t>回</a:t>
            </a:r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 </a:t>
            </a:r>
            <a:endParaRPr lang="zh-CN" altLang="zh-CN" dirty="0"/>
          </a:p>
          <a:p>
            <a:r>
              <a:rPr lang="en-US" altLang="zh-CN" dirty="0"/>
              <a:t>1</a:t>
            </a:r>
            <a:r>
              <a:rPr lang="zh-CN" altLang="zh-CN" dirty="0"/>
              <a:t>个行人采集数据完毕</a:t>
            </a:r>
          </a:p>
          <a:p>
            <a:endParaRPr lang="zh-CN" altLang="en-US" dirty="0"/>
          </a:p>
        </p:txBody>
      </p:sp>
      <p:cxnSp>
        <p:nvCxnSpPr>
          <p:cNvPr id="3" name="直接连接符 2"/>
          <p:cNvCxnSpPr/>
          <p:nvPr/>
        </p:nvCxnSpPr>
        <p:spPr>
          <a:xfrm>
            <a:off x="3607163" y="1065317"/>
            <a:ext cx="26505" cy="9674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直接连接符 4"/>
          <p:cNvCxnSpPr/>
          <p:nvPr/>
        </p:nvCxnSpPr>
        <p:spPr>
          <a:xfrm>
            <a:off x="6814188" y="932795"/>
            <a:ext cx="39757" cy="10999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直接连接符 6"/>
          <p:cNvCxnSpPr/>
          <p:nvPr/>
        </p:nvCxnSpPr>
        <p:spPr>
          <a:xfrm flipV="1">
            <a:off x="3633668" y="1549021"/>
            <a:ext cx="3180520" cy="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243703" y="1404111"/>
            <a:ext cx="49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A</a:t>
            </a:r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3534276" y="1482760"/>
            <a:ext cx="119269" cy="10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6774432" y="1482760"/>
            <a:ext cx="119269" cy="10025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6893701" y="1364355"/>
            <a:ext cx="4903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B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0446" y="1242018"/>
            <a:ext cx="533263" cy="58174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3054825" y="199074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正向起点（反向起点）</a:t>
            </a:r>
          </a:p>
          <a:p>
            <a:endParaRPr lang="zh-CN" altLang="en-US" dirty="0"/>
          </a:p>
        </p:txBody>
      </p:sp>
      <p:sp>
        <p:nvSpPr>
          <p:cNvPr id="23" name="文本框 22"/>
          <p:cNvSpPr txBox="1"/>
          <p:nvPr/>
        </p:nvSpPr>
        <p:spPr>
          <a:xfrm>
            <a:off x="6278902" y="1969141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正向终点（反向起点）</a:t>
            </a:r>
          </a:p>
        </p:txBody>
      </p:sp>
      <p:cxnSp>
        <p:nvCxnSpPr>
          <p:cNvPr id="4" name="直接箭头连接符 3"/>
          <p:cNvCxnSpPr/>
          <p:nvPr/>
        </p:nvCxnSpPr>
        <p:spPr>
          <a:xfrm>
            <a:off x="4561319" y="1128904"/>
            <a:ext cx="1717583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/>
          <p:nvPr/>
        </p:nvCxnSpPr>
        <p:spPr>
          <a:xfrm flipH="1">
            <a:off x="4561320" y="1880749"/>
            <a:ext cx="1717582" cy="62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27089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722783" y="1110259"/>
            <a:ext cx="9978887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三个场景：</a:t>
            </a:r>
            <a:endParaRPr lang="en-US" altLang="zh-CN" dirty="0"/>
          </a:p>
          <a:p>
            <a:r>
              <a:rPr lang="en-US" altLang="zh-CN" dirty="0"/>
              <a:t>1.</a:t>
            </a:r>
            <a:r>
              <a:rPr lang="zh-CN" altLang="en-US" dirty="0"/>
              <a:t>天台（大衣）</a:t>
            </a:r>
            <a:endParaRPr lang="en-US" altLang="zh-CN" dirty="0"/>
          </a:p>
          <a:p>
            <a:r>
              <a:rPr lang="en-US" altLang="zh-CN" dirty="0"/>
              <a:t>2.</a:t>
            </a:r>
            <a:r>
              <a:rPr lang="zh-CN" altLang="en-US" dirty="0"/>
              <a:t>摄像台（背包）</a:t>
            </a:r>
            <a:endParaRPr lang="en-US" altLang="zh-CN" dirty="0"/>
          </a:p>
          <a:p>
            <a:r>
              <a:rPr lang="en-US" altLang="zh-CN" dirty="0"/>
              <a:t>3.</a:t>
            </a:r>
            <a:r>
              <a:rPr lang="zh-CN" altLang="en-US" dirty="0"/>
              <a:t>走廊（普通着装）</a:t>
            </a:r>
            <a:endParaRPr lang="en-US" altLang="zh-CN" dirty="0"/>
          </a:p>
          <a:p>
            <a:r>
              <a:rPr lang="en-US" altLang="zh-CN" dirty="0"/>
              <a:t>A</a:t>
            </a:r>
            <a:r>
              <a:rPr lang="zh-CN" altLang="en-US" dirty="0"/>
              <a:t>、</a:t>
            </a:r>
            <a:r>
              <a:rPr lang="en-US" altLang="zh-CN" dirty="0"/>
              <a:t>B</a:t>
            </a:r>
            <a:r>
              <a:rPr lang="zh-CN" altLang="en-US" dirty="0"/>
              <a:t>线是固定的，在照顾了</a:t>
            </a:r>
            <a:endParaRPr lang="en-US" altLang="zh-CN" dirty="0"/>
          </a:p>
          <a:p>
            <a:r>
              <a:rPr lang="zh-CN" altLang="en-US" dirty="0"/>
              <a:t>所有的视角的情况下的人运</a:t>
            </a:r>
            <a:endParaRPr lang="en-US" altLang="zh-CN" dirty="0"/>
          </a:p>
          <a:p>
            <a:r>
              <a:rPr lang="zh-CN" altLang="en-US" dirty="0"/>
              <a:t>动极限距离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Cam 1</a:t>
            </a:r>
            <a:r>
              <a:rPr lang="zh-CN" altLang="en-US" dirty="0"/>
              <a:t>、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12</a:t>
            </a:r>
            <a:r>
              <a:rPr lang="zh-CN" altLang="en-US" dirty="0"/>
              <a:t>不人为控制拍摄所以后期的视频自己剪辑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Cam2-11</a:t>
            </a:r>
            <a:r>
              <a:rPr lang="zh-CN" altLang="en-US" dirty="0"/>
              <a:t>共</a:t>
            </a:r>
            <a:r>
              <a:rPr lang="en-US" altLang="zh-CN" dirty="0"/>
              <a:t>9</a:t>
            </a:r>
            <a:r>
              <a:rPr lang="zh-CN" altLang="en-US" dirty="0"/>
              <a:t>个摄像头人为控制拍照（用蓝牙与自拍器相连，用蓝牙控制开关，开关起始点不</a:t>
            </a:r>
            <a:endParaRPr lang="en-US" altLang="zh-CN" dirty="0"/>
          </a:p>
          <a:p>
            <a:r>
              <a:rPr lang="zh-CN" altLang="en-US" dirty="0"/>
              <a:t>在是</a:t>
            </a:r>
            <a:r>
              <a:rPr lang="en-US" altLang="zh-CN" dirty="0"/>
              <a:t>AB</a:t>
            </a:r>
            <a:r>
              <a:rPr lang="zh-CN" altLang="en-US" dirty="0"/>
              <a:t>，而是每个摄像头（摄像头是</a:t>
            </a:r>
            <a:r>
              <a:rPr lang="en-US" altLang="zh-CN" dirty="0"/>
              <a:t>60°</a:t>
            </a:r>
            <a:r>
              <a:rPr lang="zh-CN" altLang="en-US" dirty="0"/>
              <a:t>）视角的极限标记点</a:t>
            </a:r>
            <a:r>
              <a:rPr lang="en-US" altLang="zh-CN" dirty="0"/>
              <a:t>A</a:t>
            </a:r>
            <a:r>
              <a:rPr lang="zh-CN" altLang="en-US" dirty="0"/>
              <a:t>‘和</a:t>
            </a:r>
            <a:r>
              <a:rPr lang="en-US" altLang="zh-CN" dirty="0"/>
              <a:t>B</a:t>
            </a:r>
            <a:r>
              <a:rPr lang="zh-CN" altLang="en-US" dirty="0"/>
              <a:t>’当控制</a:t>
            </a:r>
            <a:r>
              <a:rPr lang="en-US" altLang="zh-CN" dirty="0"/>
              <a:t>cam7</a:t>
            </a:r>
            <a:r>
              <a:rPr lang="zh-CN" altLang="en-US" dirty="0"/>
              <a:t>摄像头的同学看到志愿者进入</a:t>
            </a:r>
            <a:r>
              <a:rPr lang="en-US" altLang="zh-CN" dirty="0"/>
              <a:t>90°</a:t>
            </a:r>
            <a:r>
              <a:rPr lang="zh-CN" altLang="en-US" dirty="0"/>
              <a:t>视角下的时候开始关和开）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15019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4148493" cy="260533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9872" y="61775"/>
            <a:ext cx="3514472" cy="248178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6992" y="-20575"/>
            <a:ext cx="4167224" cy="26464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58" y="2605334"/>
            <a:ext cx="3176364" cy="212236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1942" y="2746432"/>
            <a:ext cx="2984058" cy="184016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517992" y="2824397"/>
            <a:ext cx="3054589" cy="183275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98296" y="2746432"/>
            <a:ext cx="2859627" cy="178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45653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10684</TotalTime>
  <Words>1555</Words>
  <Application>Microsoft Office PowerPoint</Application>
  <PresentationFormat>宽屏</PresentationFormat>
  <Paragraphs>306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等线</vt:lpstr>
      <vt:lpstr>等线 Light</vt:lpstr>
      <vt:lpstr>宋体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尽量不穿浅色衣服</vt:lpstr>
      <vt:lpstr>PowerPoint 演示文稿</vt:lpstr>
      <vt:lpstr>PowerPoint 演示文稿</vt:lpstr>
      <vt:lpstr>PowerPoint 演示文稿</vt:lpstr>
      <vt:lpstr>PowerPoint 演示文稿</vt:lpstr>
      <vt:lpstr>0° 最远垂直距离就是8m-9m的样子</vt:lpstr>
      <vt:lpstr>PowerPoint 演示文稿</vt:lpstr>
      <vt:lpstr>P720后</vt:lpstr>
      <vt:lpstr>105-285</vt:lpstr>
      <vt:lpstr>105-285</vt:lpstr>
      <vt:lpstr>华为手机 120-300</vt:lpstr>
      <vt:lpstr>90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123</dc:creator>
  <cp:lastModifiedBy>123</cp:lastModifiedBy>
  <cp:revision>110</cp:revision>
  <dcterms:created xsi:type="dcterms:W3CDTF">2018-12-26T02:01:31Z</dcterms:created>
  <dcterms:modified xsi:type="dcterms:W3CDTF">2019-05-02T16:05:55Z</dcterms:modified>
</cp:coreProperties>
</file>